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93" saveSubsetFonts="1">
  <p:sldMasterIdLst>
    <p:sldMasterId id="2147483648" r:id="rId1"/>
  </p:sldMasterIdLst>
  <p:notesMasterIdLst>
    <p:notesMasterId r:id="rId14"/>
  </p:notesMasterIdLst>
  <p:sldIdLst>
    <p:sldId id="273" r:id="rId2"/>
    <p:sldId id="293" r:id="rId3"/>
    <p:sldId id="274" r:id="rId4"/>
    <p:sldId id="282" r:id="rId5"/>
    <p:sldId id="275" r:id="rId6"/>
    <p:sldId id="283" r:id="rId7"/>
    <p:sldId id="284" r:id="rId8"/>
    <p:sldId id="294" r:id="rId9"/>
    <p:sldId id="295" r:id="rId10"/>
    <p:sldId id="296" r:id="rId11"/>
    <p:sldId id="297" r:id="rId12"/>
    <p:sldId id="298" r:id="rId13"/>
  </p:sldIdLst>
  <p:sldSz cx="9144000" cy="6858000" type="screen4x3"/>
  <p:notesSz cx="6858000" cy="9144000"/>
  <p:defaultTextStyle>
    <a:defPPr>
      <a:defRPr lang="pt-PT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00CCFF"/>
    <a:srgbClr val="66FF66"/>
    <a:srgbClr val="009900"/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6" autoAdjust="0"/>
    <p:restoredTop sz="90929"/>
  </p:normalViewPr>
  <p:slideViewPr>
    <p:cSldViewPr snapToGrid="0">
      <p:cViewPr>
        <p:scale>
          <a:sx n="100" d="100"/>
          <a:sy n="100" d="100"/>
        </p:scale>
        <p:origin x="-444" y="12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4" Type="http://schemas.openxmlformats.org/officeDocument/2006/relationships/image" Target="../media/image4.wmf"/></Relationships>
</file>

<file path=ppt/drawings/_rels/vmlDrawing10.vml.rels><?xml version="1.0" encoding="UTF-8" standalone="yes"?>
<Relationships xmlns="http://schemas.openxmlformats.org/package/2006/relationships"><Relationship Id="rId8" Type="http://schemas.openxmlformats.org/officeDocument/2006/relationships/image" Target="../media/image72.wmf"/><Relationship Id="rId13" Type="http://schemas.openxmlformats.org/officeDocument/2006/relationships/image" Target="../media/image77.wmf"/><Relationship Id="rId18" Type="http://schemas.openxmlformats.org/officeDocument/2006/relationships/image" Target="../media/image81.wmf"/><Relationship Id="rId3" Type="http://schemas.openxmlformats.org/officeDocument/2006/relationships/image" Target="../media/image57.wmf"/><Relationship Id="rId7" Type="http://schemas.openxmlformats.org/officeDocument/2006/relationships/image" Target="../media/image71.wmf"/><Relationship Id="rId12" Type="http://schemas.openxmlformats.org/officeDocument/2006/relationships/image" Target="../media/image76.wmf"/><Relationship Id="rId17" Type="http://schemas.openxmlformats.org/officeDocument/2006/relationships/image" Target="../media/image80.wmf"/><Relationship Id="rId2" Type="http://schemas.openxmlformats.org/officeDocument/2006/relationships/image" Target="../media/image68.wmf"/><Relationship Id="rId16" Type="http://schemas.openxmlformats.org/officeDocument/2006/relationships/image" Target="../media/image79.wmf"/><Relationship Id="rId20" Type="http://schemas.openxmlformats.org/officeDocument/2006/relationships/image" Target="../media/image83.wmf"/><Relationship Id="rId1" Type="http://schemas.openxmlformats.org/officeDocument/2006/relationships/image" Target="../media/image67.wmf"/><Relationship Id="rId6" Type="http://schemas.openxmlformats.org/officeDocument/2006/relationships/image" Target="../media/image70.wmf"/><Relationship Id="rId11" Type="http://schemas.openxmlformats.org/officeDocument/2006/relationships/image" Target="../media/image75.wmf"/><Relationship Id="rId5" Type="http://schemas.openxmlformats.org/officeDocument/2006/relationships/image" Target="../media/image69.wmf"/><Relationship Id="rId15" Type="http://schemas.openxmlformats.org/officeDocument/2006/relationships/image" Target="../media/image78.wmf"/><Relationship Id="rId10" Type="http://schemas.openxmlformats.org/officeDocument/2006/relationships/image" Target="../media/image74.wmf"/><Relationship Id="rId19" Type="http://schemas.openxmlformats.org/officeDocument/2006/relationships/image" Target="../media/image82.wmf"/><Relationship Id="rId4" Type="http://schemas.openxmlformats.org/officeDocument/2006/relationships/image" Target="../media/image63.wmf"/><Relationship Id="rId9" Type="http://schemas.openxmlformats.org/officeDocument/2006/relationships/image" Target="../media/image73.wmf"/><Relationship Id="rId14" Type="http://schemas.openxmlformats.org/officeDocument/2006/relationships/image" Target="../media/image15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6.wmf"/><Relationship Id="rId7" Type="http://schemas.openxmlformats.org/officeDocument/2006/relationships/image" Target="../media/image90.wmf"/><Relationship Id="rId2" Type="http://schemas.openxmlformats.org/officeDocument/2006/relationships/image" Target="../media/image85.wmf"/><Relationship Id="rId1" Type="http://schemas.openxmlformats.org/officeDocument/2006/relationships/image" Target="../media/image84.wmf"/><Relationship Id="rId6" Type="http://schemas.openxmlformats.org/officeDocument/2006/relationships/image" Target="../media/image89.wmf"/><Relationship Id="rId5" Type="http://schemas.openxmlformats.org/officeDocument/2006/relationships/image" Target="../media/image88.wmf"/><Relationship Id="rId4" Type="http://schemas.openxmlformats.org/officeDocument/2006/relationships/image" Target="../media/image87.w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3.wmf"/><Relationship Id="rId2" Type="http://schemas.openxmlformats.org/officeDocument/2006/relationships/image" Target="../media/image92.wmf"/><Relationship Id="rId1" Type="http://schemas.openxmlformats.org/officeDocument/2006/relationships/image" Target="../media/image91.wmf"/><Relationship Id="rId4" Type="http://schemas.openxmlformats.org/officeDocument/2006/relationships/image" Target="../media/image94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2.wmf"/><Relationship Id="rId3" Type="http://schemas.openxmlformats.org/officeDocument/2006/relationships/image" Target="../media/image7.wmf"/><Relationship Id="rId7" Type="http://schemas.openxmlformats.org/officeDocument/2006/relationships/image" Target="../media/image11.wmf"/><Relationship Id="rId2" Type="http://schemas.openxmlformats.org/officeDocument/2006/relationships/image" Target="../media/image6.wmf"/><Relationship Id="rId1" Type="http://schemas.openxmlformats.org/officeDocument/2006/relationships/image" Target="../media/image5.wmf"/><Relationship Id="rId6" Type="http://schemas.openxmlformats.org/officeDocument/2006/relationships/image" Target="../media/image10.wmf"/><Relationship Id="rId11" Type="http://schemas.openxmlformats.org/officeDocument/2006/relationships/image" Target="../media/image15.wmf"/><Relationship Id="rId5" Type="http://schemas.openxmlformats.org/officeDocument/2006/relationships/image" Target="../media/image9.wmf"/><Relationship Id="rId10" Type="http://schemas.openxmlformats.org/officeDocument/2006/relationships/image" Target="../media/image14.wmf"/><Relationship Id="rId4" Type="http://schemas.openxmlformats.org/officeDocument/2006/relationships/image" Target="../media/image8.wmf"/><Relationship Id="rId9" Type="http://schemas.openxmlformats.org/officeDocument/2006/relationships/image" Target="../media/image13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image" Target="../media/image17.wmf"/><Relationship Id="rId1" Type="http://schemas.openxmlformats.org/officeDocument/2006/relationships/image" Target="../media/image16.wmf"/><Relationship Id="rId6" Type="http://schemas.openxmlformats.org/officeDocument/2006/relationships/image" Target="../media/image21.wmf"/><Relationship Id="rId5" Type="http://schemas.openxmlformats.org/officeDocument/2006/relationships/image" Target="../media/image20.wmf"/><Relationship Id="rId4" Type="http://schemas.openxmlformats.org/officeDocument/2006/relationships/image" Target="../media/image19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drawings/_rels/vmlDrawing5.vml.rels><?xml version="1.0" encoding="UTF-8" standalone="yes"?>
<Relationships xmlns="http://schemas.openxmlformats.org/package/2006/relationships"><Relationship Id="rId8" Type="http://schemas.openxmlformats.org/officeDocument/2006/relationships/image" Target="../media/image30.wmf"/><Relationship Id="rId3" Type="http://schemas.openxmlformats.org/officeDocument/2006/relationships/image" Target="../media/image25.wmf"/><Relationship Id="rId7" Type="http://schemas.openxmlformats.org/officeDocument/2006/relationships/image" Target="../media/image29.wmf"/><Relationship Id="rId2" Type="http://schemas.openxmlformats.org/officeDocument/2006/relationships/image" Target="../media/image24.wmf"/><Relationship Id="rId1" Type="http://schemas.openxmlformats.org/officeDocument/2006/relationships/image" Target="../media/image23.wmf"/><Relationship Id="rId6" Type="http://schemas.openxmlformats.org/officeDocument/2006/relationships/image" Target="../media/image28.wmf"/><Relationship Id="rId5" Type="http://schemas.openxmlformats.org/officeDocument/2006/relationships/image" Target="../media/image27.wmf"/><Relationship Id="rId4" Type="http://schemas.openxmlformats.org/officeDocument/2006/relationships/image" Target="../media/image26.wmf"/></Relationships>
</file>

<file path=ppt/drawings/_rels/vmlDrawing6.vml.rels><?xml version="1.0" encoding="UTF-8" standalone="yes"?>
<Relationships xmlns="http://schemas.openxmlformats.org/package/2006/relationships"><Relationship Id="rId8" Type="http://schemas.openxmlformats.org/officeDocument/2006/relationships/image" Target="../media/image38.wmf"/><Relationship Id="rId13" Type="http://schemas.openxmlformats.org/officeDocument/2006/relationships/image" Target="../media/image43.wmf"/><Relationship Id="rId3" Type="http://schemas.openxmlformats.org/officeDocument/2006/relationships/image" Target="../media/image33.wmf"/><Relationship Id="rId7" Type="http://schemas.openxmlformats.org/officeDocument/2006/relationships/image" Target="../media/image37.wmf"/><Relationship Id="rId12" Type="http://schemas.openxmlformats.org/officeDocument/2006/relationships/image" Target="../media/image42.wmf"/><Relationship Id="rId2" Type="http://schemas.openxmlformats.org/officeDocument/2006/relationships/image" Target="../media/image32.wmf"/><Relationship Id="rId1" Type="http://schemas.openxmlformats.org/officeDocument/2006/relationships/image" Target="../media/image31.wmf"/><Relationship Id="rId6" Type="http://schemas.openxmlformats.org/officeDocument/2006/relationships/image" Target="../media/image36.wmf"/><Relationship Id="rId11" Type="http://schemas.openxmlformats.org/officeDocument/2006/relationships/image" Target="../media/image41.wmf"/><Relationship Id="rId5" Type="http://schemas.openxmlformats.org/officeDocument/2006/relationships/image" Target="../media/image35.wmf"/><Relationship Id="rId10" Type="http://schemas.openxmlformats.org/officeDocument/2006/relationships/image" Target="../media/image40.wmf"/><Relationship Id="rId4" Type="http://schemas.openxmlformats.org/officeDocument/2006/relationships/image" Target="../media/image34.wmf"/><Relationship Id="rId9" Type="http://schemas.openxmlformats.org/officeDocument/2006/relationships/image" Target="../media/image39.wmf"/></Relationships>
</file>

<file path=ppt/drawings/_rels/vmlDrawing7.vml.rels><?xml version="1.0" encoding="UTF-8" standalone="yes"?>
<Relationships xmlns="http://schemas.openxmlformats.org/package/2006/relationships"><Relationship Id="rId8" Type="http://schemas.openxmlformats.org/officeDocument/2006/relationships/image" Target="../media/image50.wmf"/><Relationship Id="rId3" Type="http://schemas.openxmlformats.org/officeDocument/2006/relationships/image" Target="../media/image45.wmf"/><Relationship Id="rId7" Type="http://schemas.openxmlformats.org/officeDocument/2006/relationships/image" Target="../media/image49.wmf"/><Relationship Id="rId2" Type="http://schemas.openxmlformats.org/officeDocument/2006/relationships/image" Target="../media/image44.wmf"/><Relationship Id="rId1" Type="http://schemas.openxmlformats.org/officeDocument/2006/relationships/image" Target="../media/image3.wmf"/><Relationship Id="rId6" Type="http://schemas.openxmlformats.org/officeDocument/2006/relationships/image" Target="../media/image48.wmf"/><Relationship Id="rId5" Type="http://schemas.openxmlformats.org/officeDocument/2006/relationships/image" Target="../media/image47.wmf"/><Relationship Id="rId4" Type="http://schemas.openxmlformats.org/officeDocument/2006/relationships/image" Target="../media/image46.wmf"/><Relationship Id="rId9" Type="http://schemas.openxmlformats.org/officeDocument/2006/relationships/image" Target="../media/image51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wmf"/><Relationship Id="rId2" Type="http://schemas.openxmlformats.org/officeDocument/2006/relationships/image" Target="../media/image53.wmf"/><Relationship Id="rId1" Type="http://schemas.openxmlformats.org/officeDocument/2006/relationships/image" Target="../media/image52.wmf"/><Relationship Id="rId6" Type="http://schemas.openxmlformats.org/officeDocument/2006/relationships/image" Target="../media/image51.wmf"/><Relationship Id="rId5" Type="http://schemas.openxmlformats.org/officeDocument/2006/relationships/image" Target="../media/image50.wmf"/><Relationship Id="rId4" Type="http://schemas.openxmlformats.org/officeDocument/2006/relationships/image" Target="../media/image54.wmf"/></Relationships>
</file>

<file path=ppt/drawings/_rels/vmlDrawing9.vml.rels><?xml version="1.0" encoding="UTF-8" standalone="yes"?>
<Relationships xmlns="http://schemas.openxmlformats.org/package/2006/relationships"><Relationship Id="rId8" Type="http://schemas.openxmlformats.org/officeDocument/2006/relationships/image" Target="../media/image62.wmf"/><Relationship Id="rId3" Type="http://schemas.openxmlformats.org/officeDocument/2006/relationships/image" Target="../media/image57.wmf"/><Relationship Id="rId7" Type="http://schemas.openxmlformats.org/officeDocument/2006/relationships/image" Target="../media/image61.wmf"/><Relationship Id="rId12" Type="http://schemas.openxmlformats.org/officeDocument/2006/relationships/image" Target="../media/image66.wmf"/><Relationship Id="rId2" Type="http://schemas.openxmlformats.org/officeDocument/2006/relationships/image" Target="../media/image56.wmf"/><Relationship Id="rId1" Type="http://schemas.openxmlformats.org/officeDocument/2006/relationships/image" Target="../media/image55.wmf"/><Relationship Id="rId6" Type="http://schemas.openxmlformats.org/officeDocument/2006/relationships/image" Target="../media/image60.wmf"/><Relationship Id="rId11" Type="http://schemas.openxmlformats.org/officeDocument/2006/relationships/image" Target="../media/image65.wmf"/><Relationship Id="rId5" Type="http://schemas.openxmlformats.org/officeDocument/2006/relationships/image" Target="../media/image59.wmf"/><Relationship Id="rId10" Type="http://schemas.openxmlformats.org/officeDocument/2006/relationships/image" Target="../media/image64.wmf"/><Relationship Id="rId4" Type="http://schemas.openxmlformats.org/officeDocument/2006/relationships/image" Target="../media/image58.wmf"/><Relationship Id="rId9" Type="http://schemas.openxmlformats.org/officeDocument/2006/relationships/image" Target="../media/image63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16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16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416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16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4DCD931B-7E1E-4820-AC36-BDA2ED8C778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438785-1519-4D73-B330-42639FB0BEBC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6AAF0C-C8EA-4876-A5D2-1964136F8702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316195-9420-4C8E-B042-291E459042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8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30FDC7-1FE4-47D4-B393-E794F2F4CCFA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7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418DA8-5DE7-4FB5-9F1B-2C224E2DF723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7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8D03E8-713B-440F-8D4B-0040FCDC0115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4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2ABADA-7D5A-40AF-BDF6-00BBD3270503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28E5B4-6142-4AFA-8650-4EE5BA9C23A6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9E9FEE-D3F6-4861-8F74-1A3140A8F1D5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B286EE-2C4A-433A-8FF0-0411406D59F3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8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D476E5-EC0E-4E44-BDA7-5A547642A08C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4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214DA7-B2D7-426A-A9EB-1A497AAECA93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3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67F054-2585-4740-A982-28A889CAB0F5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BCE1A2-E6D4-413A-9C2F-CBEE2EC04713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EA021F-CEA3-41B0-947A-AC268D36EA70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0" y="0"/>
            <a:ext cx="9144000" cy="846138"/>
          </a:xfrm>
          <a:prstGeom prst="rect">
            <a:avLst/>
          </a:prstGeom>
          <a:solidFill>
            <a:srgbClr val="CC99FF"/>
          </a:soli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pt-PT" sz="3600" b="0">
                <a:solidFill>
                  <a:schemeClr val="tx2"/>
                </a:solidFill>
              </a:rPr>
              <a:t>Transformada Z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40500"/>
            <a:ext cx="9144000" cy="304800"/>
          </a:xfrm>
          <a:prstGeom prst="rect">
            <a:avLst/>
          </a:prstGeom>
          <a:solidFill>
            <a:srgbClr val="CC99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pt-PT"/>
              <a:t>Processamento de Sinal       Carlos Lima (DEI-Universidade do Minho)</a:t>
            </a:r>
          </a:p>
        </p:txBody>
      </p:sp>
      <p:sp>
        <p:nvSpPr>
          <p:cNvPr id="1049" name="Rectangle 2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6553200"/>
            <a:ext cx="723900" cy="3048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solidFill>
                  <a:srgbClr val="FF0000"/>
                </a:solidFill>
              </a:defRPr>
            </a:lvl1pPr>
          </a:lstStyle>
          <a:p>
            <a:pPr>
              <a:defRPr/>
            </a:pPr>
            <a:fld id="{4DED4A9B-2DBF-425A-BA97-D27B260676CC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7.bin"/><Relationship Id="rId13" Type="http://schemas.openxmlformats.org/officeDocument/2006/relationships/oleObject" Target="../embeddings/oleObject82.bin"/><Relationship Id="rId18" Type="http://schemas.openxmlformats.org/officeDocument/2006/relationships/oleObject" Target="../embeddings/oleObject87.bin"/><Relationship Id="rId3" Type="http://schemas.openxmlformats.org/officeDocument/2006/relationships/oleObject" Target="../embeddings/oleObject72.bin"/><Relationship Id="rId21" Type="http://schemas.openxmlformats.org/officeDocument/2006/relationships/oleObject" Target="../embeddings/oleObject90.bin"/><Relationship Id="rId7" Type="http://schemas.openxmlformats.org/officeDocument/2006/relationships/oleObject" Target="../embeddings/oleObject76.bin"/><Relationship Id="rId12" Type="http://schemas.openxmlformats.org/officeDocument/2006/relationships/oleObject" Target="../embeddings/oleObject81.bin"/><Relationship Id="rId17" Type="http://schemas.openxmlformats.org/officeDocument/2006/relationships/oleObject" Target="../embeddings/oleObject86.bin"/><Relationship Id="rId2" Type="http://schemas.openxmlformats.org/officeDocument/2006/relationships/slideLayout" Target="../slideLayouts/slideLayout13.xml"/><Relationship Id="rId16" Type="http://schemas.openxmlformats.org/officeDocument/2006/relationships/oleObject" Target="../embeddings/oleObject85.bin"/><Relationship Id="rId20" Type="http://schemas.openxmlformats.org/officeDocument/2006/relationships/oleObject" Target="../embeddings/oleObject89.bin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75.bin"/><Relationship Id="rId11" Type="http://schemas.openxmlformats.org/officeDocument/2006/relationships/oleObject" Target="../embeddings/oleObject80.bin"/><Relationship Id="rId5" Type="http://schemas.openxmlformats.org/officeDocument/2006/relationships/oleObject" Target="../embeddings/oleObject74.bin"/><Relationship Id="rId15" Type="http://schemas.openxmlformats.org/officeDocument/2006/relationships/oleObject" Target="../embeddings/oleObject84.bin"/><Relationship Id="rId10" Type="http://schemas.openxmlformats.org/officeDocument/2006/relationships/oleObject" Target="../embeddings/oleObject79.bin"/><Relationship Id="rId19" Type="http://schemas.openxmlformats.org/officeDocument/2006/relationships/oleObject" Target="../embeddings/oleObject88.bin"/><Relationship Id="rId4" Type="http://schemas.openxmlformats.org/officeDocument/2006/relationships/oleObject" Target="../embeddings/oleObject73.bin"/><Relationship Id="rId9" Type="http://schemas.openxmlformats.org/officeDocument/2006/relationships/oleObject" Target="../embeddings/oleObject78.bin"/><Relationship Id="rId14" Type="http://schemas.openxmlformats.org/officeDocument/2006/relationships/oleObject" Target="../embeddings/oleObject83.bin"/><Relationship Id="rId22" Type="http://schemas.openxmlformats.org/officeDocument/2006/relationships/oleObject" Target="../embeddings/oleObject91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7.bin"/><Relationship Id="rId3" Type="http://schemas.openxmlformats.org/officeDocument/2006/relationships/oleObject" Target="../embeddings/oleObject92.bin"/><Relationship Id="rId7" Type="http://schemas.openxmlformats.org/officeDocument/2006/relationships/oleObject" Target="../embeddings/oleObject9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95.bin"/><Relationship Id="rId5" Type="http://schemas.openxmlformats.org/officeDocument/2006/relationships/oleObject" Target="../embeddings/oleObject94.bin"/><Relationship Id="rId4" Type="http://schemas.openxmlformats.org/officeDocument/2006/relationships/oleObject" Target="../embeddings/oleObject93.bin"/><Relationship Id="rId9" Type="http://schemas.openxmlformats.org/officeDocument/2006/relationships/oleObject" Target="../embeddings/oleObject98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9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102.bin"/><Relationship Id="rId5" Type="http://schemas.openxmlformats.org/officeDocument/2006/relationships/oleObject" Target="../embeddings/oleObject101.bin"/><Relationship Id="rId4" Type="http://schemas.openxmlformats.org/officeDocument/2006/relationships/oleObject" Target="../embeddings/oleObject100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13" Type="http://schemas.openxmlformats.org/officeDocument/2006/relationships/oleObject" Target="../embeddings/oleObject15.bin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9.bin"/><Relationship Id="rId12" Type="http://schemas.openxmlformats.org/officeDocument/2006/relationships/oleObject" Target="../embeddings/oleObject14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8.bin"/><Relationship Id="rId11" Type="http://schemas.openxmlformats.org/officeDocument/2006/relationships/oleObject" Target="../embeddings/oleObject13.bin"/><Relationship Id="rId5" Type="http://schemas.openxmlformats.org/officeDocument/2006/relationships/oleObject" Target="../embeddings/oleObject7.bin"/><Relationship Id="rId10" Type="http://schemas.openxmlformats.org/officeDocument/2006/relationships/oleObject" Target="../embeddings/oleObject12.bin"/><Relationship Id="rId4" Type="http://schemas.openxmlformats.org/officeDocument/2006/relationships/oleObject" Target="../embeddings/oleObject6.bin"/><Relationship Id="rId9" Type="http://schemas.openxmlformats.org/officeDocument/2006/relationships/oleObject" Target="../embeddings/oleObject11.bin"/><Relationship Id="rId14" Type="http://schemas.openxmlformats.org/officeDocument/2006/relationships/oleObject" Target="../embeddings/oleObject16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.bin"/><Relationship Id="rId3" Type="http://schemas.openxmlformats.org/officeDocument/2006/relationships/oleObject" Target="../embeddings/oleObject17.bin"/><Relationship Id="rId7" Type="http://schemas.openxmlformats.org/officeDocument/2006/relationships/oleObject" Target="../embeddings/oleObject2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20.bin"/><Relationship Id="rId5" Type="http://schemas.openxmlformats.org/officeDocument/2006/relationships/oleObject" Target="../embeddings/oleObject19.bin"/><Relationship Id="rId4" Type="http://schemas.openxmlformats.org/officeDocument/2006/relationships/oleObject" Target="../embeddings/oleObject18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4.v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9.bin"/><Relationship Id="rId3" Type="http://schemas.openxmlformats.org/officeDocument/2006/relationships/oleObject" Target="../embeddings/oleObject24.bin"/><Relationship Id="rId7" Type="http://schemas.openxmlformats.org/officeDocument/2006/relationships/oleObject" Target="../embeddings/oleObject2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27.bin"/><Relationship Id="rId5" Type="http://schemas.openxmlformats.org/officeDocument/2006/relationships/oleObject" Target="../embeddings/oleObject26.bin"/><Relationship Id="rId10" Type="http://schemas.openxmlformats.org/officeDocument/2006/relationships/oleObject" Target="../embeddings/oleObject31.bin"/><Relationship Id="rId4" Type="http://schemas.openxmlformats.org/officeDocument/2006/relationships/oleObject" Target="../embeddings/oleObject25.bin"/><Relationship Id="rId9" Type="http://schemas.openxmlformats.org/officeDocument/2006/relationships/oleObject" Target="../embeddings/oleObject30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7.bin"/><Relationship Id="rId13" Type="http://schemas.openxmlformats.org/officeDocument/2006/relationships/oleObject" Target="../embeddings/oleObject42.bin"/><Relationship Id="rId3" Type="http://schemas.openxmlformats.org/officeDocument/2006/relationships/oleObject" Target="../embeddings/oleObject32.bin"/><Relationship Id="rId7" Type="http://schemas.openxmlformats.org/officeDocument/2006/relationships/oleObject" Target="../embeddings/oleObject36.bin"/><Relationship Id="rId12" Type="http://schemas.openxmlformats.org/officeDocument/2006/relationships/oleObject" Target="../embeddings/oleObject4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35.bin"/><Relationship Id="rId11" Type="http://schemas.openxmlformats.org/officeDocument/2006/relationships/oleObject" Target="../embeddings/oleObject40.bin"/><Relationship Id="rId5" Type="http://schemas.openxmlformats.org/officeDocument/2006/relationships/oleObject" Target="../embeddings/oleObject34.bin"/><Relationship Id="rId15" Type="http://schemas.openxmlformats.org/officeDocument/2006/relationships/oleObject" Target="../embeddings/oleObject44.bin"/><Relationship Id="rId10" Type="http://schemas.openxmlformats.org/officeDocument/2006/relationships/oleObject" Target="../embeddings/oleObject39.bin"/><Relationship Id="rId4" Type="http://schemas.openxmlformats.org/officeDocument/2006/relationships/oleObject" Target="../embeddings/oleObject33.bin"/><Relationship Id="rId9" Type="http://schemas.openxmlformats.org/officeDocument/2006/relationships/oleObject" Target="../embeddings/oleObject38.bin"/><Relationship Id="rId14" Type="http://schemas.openxmlformats.org/officeDocument/2006/relationships/oleObject" Target="../embeddings/oleObject43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3" Type="http://schemas.openxmlformats.org/officeDocument/2006/relationships/oleObject" Target="../embeddings/oleObject45.bin"/><Relationship Id="rId7" Type="http://schemas.openxmlformats.org/officeDocument/2006/relationships/oleObject" Target="../embeddings/oleObject49.bin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48.bin"/><Relationship Id="rId11" Type="http://schemas.openxmlformats.org/officeDocument/2006/relationships/oleObject" Target="../embeddings/oleObject53.bin"/><Relationship Id="rId5" Type="http://schemas.openxmlformats.org/officeDocument/2006/relationships/oleObject" Target="../embeddings/oleObject47.bin"/><Relationship Id="rId10" Type="http://schemas.openxmlformats.org/officeDocument/2006/relationships/oleObject" Target="../embeddings/oleObject52.bin"/><Relationship Id="rId4" Type="http://schemas.openxmlformats.org/officeDocument/2006/relationships/oleObject" Target="../embeddings/oleObject46.bin"/><Relationship Id="rId9" Type="http://schemas.openxmlformats.org/officeDocument/2006/relationships/oleObject" Target="../embeddings/oleObject51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9.bin"/><Relationship Id="rId3" Type="http://schemas.openxmlformats.org/officeDocument/2006/relationships/oleObject" Target="../embeddings/oleObject54.bin"/><Relationship Id="rId7" Type="http://schemas.openxmlformats.org/officeDocument/2006/relationships/oleObject" Target="../embeddings/oleObject58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57.bin"/><Relationship Id="rId5" Type="http://schemas.openxmlformats.org/officeDocument/2006/relationships/oleObject" Target="../embeddings/oleObject56.bin"/><Relationship Id="rId4" Type="http://schemas.openxmlformats.org/officeDocument/2006/relationships/oleObject" Target="../embeddings/oleObject55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5.bin"/><Relationship Id="rId13" Type="http://schemas.openxmlformats.org/officeDocument/2006/relationships/oleObject" Target="../embeddings/oleObject70.bin"/><Relationship Id="rId3" Type="http://schemas.openxmlformats.org/officeDocument/2006/relationships/oleObject" Target="../embeddings/oleObject60.bin"/><Relationship Id="rId7" Type="http://schemas.openxmlformats.org/officeDocument/2006/relationships/oleObject" Target="../embeddings/oleObject64.bin"/><Relationship Id="rId12" Type="http://schemas.openxmlformats.org/officeDocument/2006/relationships/oleObject" Target="../embeddings/oleObject6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63.bin"/><Relationship Id="rId11" Type="http://schemas.openxmlformats.org/officeDocument/2006/relationships/oleObject" Target="../embeddings/oleObject68.bin"/><Relationship Id="rId5" Type="http://schemas.openxmlformats.org/officeDocument/2006/relationships/oleObject" Target="../embeddings/oleObject62.bin"/><Relationship Id="rId10" Type="http://schemas.openxmlformats.org/officeDocument/2006/relationships/oleObject" Target="../embeddings/oleObject67.bin"/><Relationship Id="rId4" Type="http://schemas.openxmlformats.org/officeDocument/2006/relationships/oleObject" Target="../embeddings/oleObject61.bin"/><Relationship Id="rId9" Type="http://schemas.openxmlformats.org/officeDocument/2006/relationships/oleObject" Target="../embeddings/oleObject66.bin"/><Relationship Id="rId14" Type="http://schemas.openxmlformats.org/officeDocument/2006/relationships/oleObject" Target="../embeddings/oleObject7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Date Placeholder 6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1031" name="Slide Number Placeholder 7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99416E42-867B-4EB4-865F-C1734BF90505}" type="slidenum">
              <a:rPr lang="en-US" smtClean="0"/>
              <a:pPr/>
              <a:t>93</a:t>
            </a:fld>
            <a:endParaRPr lang="en-US" smtClean="0"/>
          </a:p>
        </p:txBody>
      </p:sp>
      <p:sp>
        <p:nvSpPr>
          <p:cNvPr id="1032" name="Text Box 5"/>
          <p:cNvSpPr txBox="1">
            <a:spLocks noChangeArrowheads="1"/>
          </p:cNvSpPr>
          <p:nvPr/>
        </p:nvSpPr>
        <p:spPr bwMode="auto">
          <a:xfrm>
            <a:off x="6651625" y="4303713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GB" b="0"/>
          </a:p>
        </p:txBody>
      </p:sp>
      <p:sp>
        <p:nvSpPr>
          <p:cNvPr id="1033" name="Rectangle 46"/>
          <p:cNvSpPr>
            <a:spLocks noChangeArrowheads="1"/>
          </p:cNvSpPr>
          <p:nvPr/>
        </p:nvSpPr>
        <p:spPr bwMode="auto">
          <a:xfrm>
            <a:off x="0" y="23431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034" name="Text Box 202"/>
          <p:cNvSpPr txBox="1">
            <a:spLocks noChangeArrowheads="1"/>
          </p:cNvSpPr>
          <p:nvPr/>
        </p:nvSpPr>
        <p:spPr bwMode="auto">
          <a:xfrm>
            <a:off x="1727200" y="560387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035" name="Rectangle 215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036" name="Rectangle 217"/>
          <p:cNvSpPr>
            <a:spLocks noChangeArrowheads="1"/>
          </p:cNvSpPr>
          <p:nvPr/>
        </p:nvSpPr>
        <p:spPr bwMode="auto">
          <a:xfrm>
            <a:off x="0" y="31861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037" name="Rectangle 221"/>
          <p:cNvSpPr>
            <a:spLocks noChangeArrowheads="1"/>
          </p:cNvSpPr>
          <p:nvPr/>
        </p:nvSpPr>
        <p:spPr bwMode="auto">
          <a:xfrm>
            <a:off x="0" y="32194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038" name="Rectangle 223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039" name="Rectangle 252"/>
          <p:cNvSpPr>
            <a:spLocks noChangeArrowheads="1"/>
          </p:cNvSpPr>
          <p:nvPr/>
        </p:nvSpPr>
        <p:spPr bwMode="auto">
          <a:xfrm>
            <a:off x="0" y="41052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040" name="Rectangle 280"/>
          <p:cNvSpPr>
            <a:spLocks noChangeArrowheads="1"/>
          </p:cNvSpPr>
          <p:nvPr/>
        </p:nvSpPr>
        <p:spPr bwMode="auto">
          <a:xfrm>
            <a:off x="0" y="835025"/>
            <a:ext cx="91440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pt-PT">
                <a:solidFill>
                  <a:srgbClr val="FF0000"/>
                </a:solidFill>
              </a:rPr>
              <a:t> Definição</a:t>
            </a:r>
            <a:r>
              <a:rPr lang="pt-PT" sz="2800" b="0"/>
              <a:t> </a:t>
            </a:r>
          </a:p>
        </p:txBody>
      </p:sp>
      <p:sp>
        <p:nvSpPr>
          <p:cNvPr id="1041" name="Rectangle 32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042" name="Rectangle 329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043" name="Rectangle 437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026" name="Object 436"/>
          <p:cNvGraphicFramePr>
            <a:graphicFrameLocks noChangeAspect="1"/>
          </p:cNvGraphicFramePr>
          <p:nvPr/>
        </p:nvGraphicFramePr>
        <p:xfrm>
          <a:off x="1295400" y="1433513"/>
          <a:ext cx="1619250" cy="600075"/>
        </p:xfrm>
        <a:graphic>
          <a:graphicData uri="http://schemas.openxmlformats.org/presentationml/2006/ole">
            <p:oleObj spid="_x0000_s1026" name="Equation" r:id="rId3" imgW="1167893" imgH="431613" progId="Equation.3">
              <p:embed/>
            </p:oleObj>
          </a:graphicData>
        </a:graphic>
      </p:graphicFrame>
      <p:graphicFrame>
        <p:nvGraphicFramePr>
          <p:cNvPr id="1027" name="Object 446"/>
          <p:cNvGraphicFramePr>
            <a:graphicFrameLocks noChangeAspect="1"/>
          </p:cNvGraphicFramePr>
          <p:nvPr/>
        </p:nvGraphicFramePr>
        <p:xfrm>
          <a:off x="5972175" y="1347788"/>
          <a:ext cx="533400" cy="200025"/>
        </p:xfrm>
        <a:graphic>
          <a:graphicData uri="http://schemas.openxmlformats.org/presentationml/2006/ole">
            <p:oleObj spid="_x0000_s1027" name="Equation" r:id="rId4" imgW="533169" imgH="203112" progId="Equation.3">
              <p:embed/>
            </p:oleObj>
          </a:graphicData>
        </a:graphic>
      </p:graphicFrame>
      <p:grpSp>
        <p:nvGrpSpPr>
          <p:cNvPr id="1044" name="Group 448"/>
          <p:cNvGrpSpPr>
            <a:grpSpLocks/>
          </p:cNvGrpSpPr>
          <p:nvPr/>
        </p:nvGrpSpPr>
        <p:grpSpPr bwMode="auto">
          <a:xfrm>
            <a:off x="4711700" y="1038225"/>
            <a:ext cx="2755900" cy="1497013"/>
            <a:chOff x="5978" y="3864"/>
            <a:chExt cx="3618" cy="2020"/>
          </a:xfrm>
        </p:grpSpPr>
        <p:grpSp>
          <p:nvGrpSpPr>
            <p:cNvPr id="1048" name="Group 449"/>
            <p:cNvGrpSpPr>
              <a:grpSpLocks/>
            </p:cNvGrpSpPr>
            <p:nvPr/>
          </p:nvGrpSpPr>
          <p:grpSpPr bwMode="auto">
            <a:xfrm>
              <a:off x="5978" y="3864"/>
              <a:ext cx="3618" cy="2020"/>
              <a:chOff x="5978" y="3864"/>
              <a:chExt cx="3618" cy="2020"/>
            </a:xfrm>
          </p:grpSpPr>
          <p:sp>
            <p:nvSpPr>
              <p:cNvPr id="1050" name="Text Box 450"/>
              <p:cNvSpPr txBox="1">
                <a:spLocks noChangeArrowheads="1"/>
              </p:cNvSpPr>
              <p:nvPr/>
            </p:nvSpPr>
            <p:spPr bwMode="auto">
              <a:xfrm>
                <a:off x="9038" y="5574"/>
                <a:ext cx="558" cy="31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r>
                  <a:rPr lang="en-US" sz="1200" b="0"/>
                  <a:t>Re(z)</a:t>
                </a:r>
                <a:endParaRPr lang="en-US"/>
              </a:p>
            </p:txBody>
          </p:sp>
          <p:sp>
            <p:nvSpPr>
              <p:cNvPr id="1051" name="Line 451"/>
              <p:cNvSpPr>
                <a:spLocks noChangeShapeType="1"/>
              </p:cNvSpPr>
              <p:nvPr/>
            </p:nvSpPr>
            <p:spPr bwMode="auto">
              <a:xfrm flipV="1">
                <a:off x="6381" y="4161"/>
                <a:ext cx="1" cy="1529"/>
              </a:xfrm>
              <a:prstGeom prst="line">
                <a:avLst/>
              </a:prstGeom>
              <a:noFill/>
              <a:ln w="3175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052" name="Text Box 452"/>
              <p:cNvSpPr txBox="1">
                <a:spLocks noChangeArrowheads="1"/>
              </p:cNvSpPr>
              <p:nvPr/>
            </p:nvSpPr>
            <p:spPr bwMode="auto">
              <a:xfrm>
                <a:off x="6106" y="3864"/>
                <a:ext cx="1098" cy="309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r>
                  <a:rPr lang="en-US" sz="1200" b="0"/>
                  <a:t>Im (z)</a:t>
                </a:r>
                <a:endParaRPr lang="en-US"/>
              </a:p>
            </p:txBody>
          </p:sp>
          <p:sp>
            <p:nvSpPr>
              <p:cNvPr id="1053" name="Line 453"/>
              <p:cNvSpPr>
                <a:spLocks noChangeShapeType="1"/>
              </p:cNvSpPr>
              <p:nvPr/>
            </p:nvSpPr>
            <p:spPr bwMode="auto">
              <a:xfrm>
                <a:off x="5978" y="5549"/>
                <a:ext cx="3005" cy="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054" name="Oval 454"/>
              <p:cNvSpPr>
                <a:spLocks noChangeArrowheads="1"/>
              </p:cNvSpPr>
              <p:nvPr/>
            </p:nvSpPr>
            <p:spPr bwMode="auto">
              <a:xfrm>
                <a:off x="7458" y="4481"/>
                <a:ext cx="119" cy="129"/>
              </a:xfrm>
              <a:prstGeom prst="ellipse">
                <a:avLst/>
              </a:prstGeom>
              <a:solidFill>
                <a:srgbClr val="333333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55" name="Line 455"/>
              <p:cNvSpPr>
                <a:spLocks noChangeShapeType="1"/>
              </p:cNvSpPr>
              <p:nvPr/>
            </p:nvSpPr>
            <p:spPr bwMode="auto">
              <a:xfrm flipV="1">
                <a:off x="6383" y="4597"/>
                <a:ext cx="1075" cy="95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056" name="AutoShape 456"/>
              <p:cNvSpPr>
                <a:spLocks noChangeArrowheads="1"/>
              </p:cNvSpPr>
              <p:nvPr/>
            </p:nvSpPr>
            <p:spPr bwMode="auto">
              <a:xfrm rot="-5400000">
                <a:off x="6676" y="5256"/>
                <a:ext cx="449" cy="175"/>
              </a:xfrm>
              <a:prstGeom prst="curvedUpArrow">
                <a:avLst>
                  <a:gd name="adj1" fmla="val 51314"/>
                  <a:gd name="adj2" fmla="val 102629"/>
                  <a:gd name="adj3" fmla="val 33333"/>
                </a:avLst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049" name="Text Box 457"/>
            <p:cNvSpPr txBox="1">
              <a:spLocks noChangeArrowheads="1"/>
            </p:cNvSpPr>
            <p:nvPr/>
          </p:nvSpPr>
          <p:spPr bwMode="auto">
            <a:xfrm>
              <a:off x="7037" y="5163"/>
              <a:ext cx="234" cy="27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r>
                <a:rPr lang="en-US" sz="1200" b="0"/>
                <a:t>Ώ</a:t>
              </a:r>
              <a:endParaRPr lang="en-US"/>
            </a:p>
          </p:txBody>
        </p:sp>
      </p:grpSp>
      <p:sp>
        <p:nvSpPr>
          <p:cNvPr id="1045" name="Rectangle 459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028" name="Object 458"/>
          <p:cNvGraphicFramePr>
            <a:graphicFrameLocks noChangeAspect="1"/>
          </p:cNvGraphicFramePr>
          <p:nvPr/>
        </p:nvGraphicFramePr>
        <p:xfrm>
          <a:off x="933450" y="2509838"/>
          <a:ext cx="2990850" cy="504825"/>
        </p:xfrm>
        <a:graphic>
          <a:graphicData uri="http://schemas.openxmlformats.org/presentationml/2006/ole">
            <p:oleObj spid="_x0000_s1028" name="Equation" r:id="rId5" imgW="2667000" imgH="431800" progId="Equation.3">
              <p:embed/>
            </p:oleObj>
          </a:graphicData>
        </a:graphic>
      </p:graphicFrame>
      <p:sp>
        <p:nvSpPr>
          <p:cNvPr id="1046" name="Rectangle 461"/>
          <p:cNvSpPr>
            <a:spLocks noChangeArrowheads="1"/>
          </p:cNvSpPr>
          <p:nvPr/>
        </p:nvSpPr>
        <p:spPr bwMode="auto">
          <a:xfrm>
            <a:off x="0" y="32908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029" name="Object 460"/>
          <p:cNvGraphicFramePr>
            <a:graphicFrameLocks noChangeAspect="1"/>
          </p:cNvGraphicFramePr>
          <p:nvPr/>
        </p:nvGraphicFramePr>
        <p:xfrm>
          <a:off x="914400" y="3262313"/>
          <a:ext cx="1552575" cy="371475"/>
        </p:xfrm>
        <a:graphic>
          <a:graphicData uri="http://schemas.openxmlformats.org/presentationml/2006/ole">
            <p:oleObj spid="_x0000_s1029" name="Equation" r:id="rId6" imgW="1104900" imgH="279400" progId="Equation.3">
              <p:embed/>
            </p:oleObj>
          </a:graphicData>
        </a:graphic>
      </p:graphicFrame>
      <p:sp>
        <p:nvSpPr>
          <p:cNvPr id="1047" name="Rectangle 462"/>
          <p:cNvSpPr>
            <a:spLocks noChangeArrowheads="1"/>
          </p:cNvSpPr>
          <p:nvPr/>
        </p:nvSpPr>
        <p:spPr bwMode="auto">
          <a:xfrm>
            <a:off x="0" y="3848100"/>
            <a:ext cx="9144000" cy="1668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1800" b="0"/>
              <a:t>A transformada-z converge ou não dependendo de r (amplitude de z). Logo associada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1800" b="0"/>
              <a:t>à transformada-z existe o conceito de região de convergência (ROC).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1800" b="0"/>
              <a:t>A transformada de Fourier de uma sequência converge ou não converge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1800" b="0"/>
              <a:t>independentemente de qualquer parâmetro.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2" name="Date Placeholder 5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10263" name="Slide Number Placeholder 6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B88C17BE-EFC0-4DB1-8795-E59DDA7E89F5}" type="slidenum">
              <a:rPr lang="en-US" smtClean="0"/>
              <a:pPr/>
              <a:t>102</a:t>
            </a:fld>
            <a:endParaRPr lang="en-US" smtClean="0"/>
          </a:p>
        </p:txBody>
      </p:sp>
      <p:sp>
        <p:nvSpPr>
          <p:cNvPr id="10264" name="Rectangle 4"/>
          <p:cNvSpPr>
            <a:spLocks noChangeArrowheads="1"/>
          </p:cNvSpPr>
          <p:nvPr/>
        </p:nvSpPr>
        <p:spPr bwMode="auto">
          <a:xfrm>
            <a:off x="0" y="863600"/>
            <a:ext cx="9144000" cy="35401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Convolução</a:t>
            </a:r>
            <a:endParaRPr lang="pt-PT"/>
          </a:p>
        </p:txBody>
      </p:sp>
      <p:sp>
        <p:nvSpPr>
          <p:cNvPr id="10265" name="Rectangle 6"/>
          <p:cNvSpPr>
            <a:spLocks noChangeArrowheads="1"/>
          </p:cNvSpPr>
          <p:nvPr/>
        </p:nvSpPr>
        <p:spPr bwMode="auto">
          <a:xfrm>
            <a:off x="0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0242" name="Object 5"/>
          <p:cNvGraphicFramePr>
            <a:graphicFrameLocks noChangeAspect="1"/>
          </p:cNvGraphicFramePr>
          <p:nvPr/>
        </p:nvGraphicFramePr>
        <p:xfrm>
          <a:off x="1266825" y="1423988"/>
          <a:ext cx="752475" cy="219075"/>
        </p:xfrm>
        <a:graphic>
          <a:graphicData uri="http://schemas.openxmlformats.org/presentationml/2006/ole">
            <p:oleObj spid="_x0000_s10242" name="Equation" r:id="rId3" imgW="748975" imgH="215806" progId="Equation.3">
              <p:embed/>
            </p:oleObj>
          </a:graphicData>
        </a:graphic>
      </p:graphicFrame>
      <p:sp>
        <p:nvSpPr>
          <p:cNvPr id="10266" name="Rectangle 8"/>
          <p:cNvSpPr>
            <a:spLocks noChangeArrowheads="1"/>
          </p:cNvSpPr>
          <p:nvPr/>
        </p:nvSpPr>
        <p:spPr bwMode="auto">
          <a:xfrm>
            <a:off x="0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0243" name="Object 7"/>
          <p:cNvGraphicFramePr>
            <a:graphicFrameLocks noChangeAspect="1"/>
          </p:cNvGraphicFramePr>
          <p:nvPr/>
        </p:nvGraphicFramePr>
        <p:xfrm>
          <a:off x="3219450" y="1433513"/>
          <a:ext cx="752475" cy="219075"/>
        </p:xfrm>
        <a:graphic>
          <a:graphicData uri="http://schemas.openxmlformats.org/presentationml/2006/ole">
            <p:oleObj spid="_x0000_s10243" name="Equation" r:id="rId4" imgW="748975" imgH="215806" progId="Equation.3">
              <p:embed/>
            </p:oleObj>
          </a:graphicData>
        </a:graphic>
      </p:graphicFrame>
      <p:grpSp>
        <p:nvGrpSpPr>
          <p:cNvPr id="10267" name="Group 9"/>
          <p:cNvGrpSpPr>
            <a:grpSpLocks/>
          </p:cNvGrpSpPr>
          <p:nvPr/>
        </p:nvGrpSpPr>
        <p:grpSpPr bwMode="auto">
          <a:xfrm>
            <a:off x="2168525" y="1235075"/>
            <a:ext cx="952500" cy="366713"/>
            <a:chOff x="1846" y="1558"/>
            <a:chExt cx="600" cy="231"/>
          </a:xfrm>
        </p:grpSpPr>
        <p:sp>
          <p:nvSpPr>
            <p:cNvPr id="10296" name="Line 10"/>
            <p:cNvSpPr>
              <a:spLocks noChangeShapeType="1"/>
            </p:cNvSpPr>
            <p:nvPr/>
          </p:nvSpPr>
          <p:spPr bwMode="auto">
            <a:xfrm>
              <a:off x="1846" y="1774"/>
              <a:ext cx="6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297" name="Text Box 11"/>
            <p:cNvSpPr txBox="1">
              <a:spLocks noChangeArrowheads="1"/>
            </p:cNvSpPr>
            <p:nvPr/>
          </p:nvSpPr>
          <p:spPr bwMode="auto">
            <a:xfrm>
              <a:off x="2038" y="1558"/>
              <a:ext cx="24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>
                  <a:latin typeface="Monotype Corsiva" pitchFamily="66" charset="0"/>
                </a:rPr>
                <a:t>Z</a:t>
              </a:r>
            </a:p>
          </p:txBody>
        </p:sp>
      </p:grpSp>
      <p:graphicFrame>
        <p:nvGraphicFramePr>
          <p:cNvPr id="10244" name="Object 12"/>
          <p:cNvGraphicFramePr>
            <a:graphicFrameLocks noGrp="1" noChangeAspect="1"/>
          </p:cNvGraphicFramePr>
          <p:nvPr>
            <p:ph sz="half" idx="1"/>
          </p:nvPr>
        </p:nvGraphicFramePr>
        <p:xfrm>
          <a:off x="4210050" y="1449388"/>
          <a:ext cx="1903413" cy="215900"/>
        </p:xfrm>
        <a:graphic>
          <a:graphicData uri="http://schemas.openxmlformats.org/presentationml/2006/ole">
            <p:oleObj spid="_x0000_s10244" name="Equation" r:id="rId5" imgW="1904174" imgH="215806" progId="Equation.3">
              <p:embed/>
            </p:oleObj>
          </a:graphicData>
        </a:graphic>
      </p:graphicFrame>
      <p:graphicFrame>
        <p:nvGraphicFramePr>
          <p:cNvPr id="10245" name="Object 24"/>
          <p:cNvGraphicFramePr>
            <a:graphicFrameLocks noGrp="1" noChangeAspect="1"/>
          </p:cNvGraphicFramePr>
          <p:nvPr>
            <p:ph sz="quarter" idx="2"/>
          </p:nvPr>
        </p:nvGraphicFramePr>
        <p:xfrm>
          <a:off x="4527550" y="2511425"/>
          <a:ext cx="965200" cy="228600"/>
        </p:xfrm>
        <a:graphic>
          <a:graphicData uri="http://schemas.openxmlformats.org/presentationml/2006/ole">
            <p:oleObj spid="_x0000_s10245" name="Equation" r:id="rId6" imgW="965160" imgH="228600" progId="Equation.3">
              <p:embed/>
            </p:oleObj>
          </a:graphicData>
        </a:graphic>
      </p:graphicFrame>
      <p:sp>
        <p:nvSpPr>
          <p:cNvPr id="10268" name="Rectangle 14"/>
          <p:cNvSpPr>
            <a:spLocks noChangeArrowheads="1"/>
          </p:cNvSpPr>
          <p:nvPr/>
        </p:nvSpPr>
        <p:spPr bwMode="auto">
          <a:xfrm>
            <a:off x="0" y="1870075"/>
            <a:ext cx="9144000" cy="35401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Diferenciação no domínio-z</a:t>
            </a:r>
            <a:endParaRPr lang="pt-PT"/>
          </a:p>
        </p:txBody>
      </p:sp>
      <p:sp>
        <p:nvSpPr>
          <p:cNvPr id="10269" name="Rectangle 16"/>
          <p:cNvSpPr>
            <a:spLocks noChangeArrowheads="1"/>
          </p:cNvSpPr>
          <p:nvPr/>
        </p:nvSpPr>
        <p:spPr bwMode="auto">
          <a:xfrm>
            <a:off x="0" y="33051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0270" name="Rectangle 18"/>
          <p:cNvSpPr>
            <a:spLocks noChangeArrowheads="1"/>
          </p:cNvSpPr>
          <p:nvPr/>
        </p:nvSpPr>
        <p:spPr bwMode="auto">
          <a:xfrm>
            <a:off x="0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0246" name="Object 17"/>
          <p:cNvGraphicFramePr>
            <a:graphicFrameLocks noChangeAspect="1"/>
          </p:cNvGraphicFramePr>
          <p:nvPr/>
        </p:nvGraphicFramePr>
        <p:xfrm>
          <a:off x="1323975" y="2471738"/>
          <a:ext cx="504825" cy="276225"/>
        </p:xfrm>
        <a:graphic>
          <a:graphicData uri="http://schemas.openxmlformats.org/presentationml/2006/ole">
            <p:oleObj spid="_x0000_s10246" name="Equation" r:id="rId7" imgW="342603" imgH="215713" progId="Equation.3">
              <p:embed/>
            </p:oleObj>
          </a:graphicData>
        </a:graphic>
      </p:graphicFrame>
      <p:grpSp>
        <p:nvGrpSpPr>
          <p:cNvPr id="10271" name="Group 19"/>
          <p:cNvGrpSpPr>
            <a:grpSpLocks/>
          </p:cNvGrpSpPr>
          <p:nvPr/>
        </p:nvGrpSpPr>
        <p:grpSpPr bwMode="auto">
          <a:xfrm>
            <a:off x="1889125" y="2317750"/>
            <a:ext cx="952500" cy="366713"/>
            <a:chOff x="1846" y="1558"/>
            <a:chExt cx="600" cy="231"/>
          </a:xfrm>
        </p:grpSpPr>
        <p:sp>
          <p:nvSpPr>
            <p:cNvPr id="10294" name="Line 20"/>
            <p:cNvSpPr>
              <a:spLocks noChangeShapeType="1"/>
            </p:cNvSpPr>
            <p:nvPr/>
          </p:nvSpPr>
          <p:spPr bwMode="auto">
            <a:xfrm>
              <a:off x="1846" y="1774"/>
              <a:ext cx="6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295" name="Text Box 21"/>
            <p:cNvSpPr txBox="1">
              <a:spLocks noChangeArrowheads="1"/>
            </p:cNvSpPr>
            <p:nvPr/>
          </p:nvSpPr>
          <p:spPr bwMode="auto">
            <a:xfrm>
              <a:off x="2038" y="1558"/>
              <a:ext cx="24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>
                  <a:latin typeface="Monotype Corsiva" pitchFamily="66" charset="0"/>
                </a:rPr>
                <a:t>Z</a:t>
              </a:r>
            </a:p>
          </p:txBody>
        </p:sp>
      </p:grpSp>
      <p:sp>
        <p:nvSpPr>
          <p:cNvPr id="10272" name="Rectangle 23"/>
          <p:cNvSpPr>
            <a:spLocks noChangeArrowheads="1"/>
          </p:cNvSpPr>
          <p:nvPr/>
        </p:nvSpPr>
        <p:spPr bwMode="auto">
          <a:xfrm>
            <a:off x="0" y="32337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0247" name="Object 22"/>
          <p:cNvGraphicFramePr>
            <a:graphicFrameLocks noChangeAspect="1"/>
          </p:cNvGraphicFramePr>
          <p:nvPr/>
        </p:nvGraphicFramePr>
        <p:xfrm>
          <a:off x="3057525" y="2414588"/>
          <a:ext cx="876300" cy="428625"/>
        </p:xfrm>
        <a:graphic>
          <a:graphicData uri="http://schemas.openxmlformats.org/presentationml/2006/ole">
            <p:oleObj spid="_x0000_s10247" name="Equation" r:id="rId8" imgW="634725" imgH="393529" progId="Equation.3">
              <p:embed/>
            </p:oleObj>
          </a:graphicData>
        </a:graphic>
      </p:graphicFrame>
      <p:sp>
        <p:nvSpPr>
          <p:cNvPr id="10273" name="Rectangle 28"/>
          <p:cNvSpPr>
            <a:spLocks noChangeArrowheads="1"/>
          </p:cNvSpPr>
          <p:nvPr/>
        </p:nvSpPr>
        <p:spPr bwMode="auto">
          <a:xfrm>
            <a:off x="0" y="3016250"/>
            <a:ext cx="9144000" cy="43973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	Exemplo 8: </a:t>
            </a:r>
            <a:r>
              <a:rPr lang="pt-PT" sz="1800" b="0"/>
              <a:t>Determine a transformada-z inversa de  </a:t>
            </a:r>
            <a:r>
              <a:rPr lang="pt-PT" sz="2000" b="0">
                <a:solidFill>
                  <a:srgbClr val="00CCFF"/>
                </a:solidFill>
              </a:rPr>
              <a:t> </a:t>
            </a: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sp>
        <p:nvSpPr>
          <p:cNvPr id="10274" name="Rectangle 30"/>
          <p:cNvSpPr>
            <a:spLocks noChangeArrowheads="1"/>
          </p:cNvSpPr>
          <p:nvPr/>
        </p:nvSpPr>
        <p:spPr bwMode="auto">
          <a:xfrm>
            <a:off x="0" y="33004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0248" name="Object 29"/>
          <p:cNvGraphicFramePr>
            <a:graphicFrameLocks noChangeAspect="1"/>
          </p:cNvGraphicFramePr>
          <p:nvPr/>
        </p:nvGraphicFramePr>
        <p:xfrm>
          <a:off x="6553200" y="3062288"/>
          <a:ext cx="2057400" cy="304800"/>
        </p:xfrm>
        <a:graphic>
          <a:graphicData uri="http://schemas.openxmlformats.org/presentationml/2006/ole">
            <p:oleObj spid="_x0000_s10248" name="Equation" r:id="rId9" imgW="1828800" imgH="254000" progId="Equation.3">
              <p:embed/>
            </p:oleObj>
          </a:graphicData>
        </a:graphic>
      </p:graphicFrame>
      <p:sp>
        <p:nvSpPr>
          <p:cNvPr id="10275" name="Rectangle 32"/>
          <p:cNvSpPr>
            <a:spLocks noChangeArrowheads="1"/>
          </p:cNvSpPr>
          <p:nvPr/>
        </p:nvSpPr>
        <p:spPr bwMode="auto">
          <a:xfrm>
            <a:off x="0" y="32194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0249" name="Object 31"/>
          <p:cNvGraphicFramePr>
            <a:graphicFrameLocks noChangeAspect="1"/>
          </p:cNvGraphicFramePr>
          <p:nvPr/>
        </p:nvGraphicFramePr>
        <p:xfrm>
          <a:off x="1400175" y="3571875"/>
          <a:ext cx="1285875" cy="419100"/>
        </p:xfrm>
        <a:graphic>
          <a:graphicData uri="http://schemas.openxmlformats.org/presentationml/2006/ole">
            <p:oleObj spid="_x0000_s10249" name="Equation" r:id="rId10" imgW="1282700" imgH="419100" progId="Equation.3">
              <p:embed/>
            </p:oleObj>
          </a:graphicData>
        </a:graphic>
      </p:graphicFrame>
      <p:grpSp>
        <p:nvGrpSpPr>
          <p:cNvPr id="10276" name="Group 54"/>
          <p:cNvGrpSpPr>
            <a:grpSpLocks/>
          </p:cNvGrpSpPr>
          <p:nvPr/>
        </p:nvGrpSpPr>
        <p:grpSpPr bwMode="auto">
          <a:xfrm>
            <a:off x="4067175" y="3549650"/>
            <a:ext cx="2695575" cy="522288"/>
            <a:chOff x="2562" y="2236"/>
            <a:chExt cx="1698" cy="329"/>
          </a:xfrm>
        </p:grpSpPr>
        <p:grpSp>
          <p:nvGrpSpPr>
            <p:cNvPr id="10291" name="Group 34"/>
            <p:cNvGrpSpPr>
              <a:grpSpLocks/>
            </p:cNvGrpSpPr>
            <p:nvPr/>
          </p:nvGrpSpPr>
          <p:grpSpPr bwMode="auto">
            <a:xfrm>
              <a:off x="3172" y="2236"/>
              <a:ext cx="600" cy="231"/>
              <a:chOff x="1846" y="1558"/>
              <a:chExt cx="600" cy="231"/>
            </a:xfrm>
          </p:grpSpPr>
          <p:sp>
            <p:nvSpPr>
              <p:cNvPr id="10292" name="Line 35"/>
              <p:cNvSpPr>
                <a:spLocks noChangeShapeType="1"/>
              </p:cNvSpPr>
              <p:nvPr/>
            </p:nvSpPr>
            <p:spPr bwMode="auto">
              <a:xfrm>
                <a:off x="1846" y="1774"/>
                <a:ext cx="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0293" name="Text Box 36"/>
              <p:cNvSpPr txBox="1">
                <a:spLocks noChangeArrowheads="1"/>
              </p:cNvSpPr>
              <p:nvPr/>
            </p:nvSpPr>
            <p:spPr bwMode="auto">
              <a:xfrm>
                <a:off x="2038" y="1558"/>
                <a:ext cx="24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>
                    <a:latin typeface="Monotype Corsiva" pitchFamily="66" charset="0"/>
                  </a:rPr>
                  <a:t>Z</a:t>
                </a:r>
              </a:p>
            </p:txBody>
          </p:sp>
        </p:grpSp>
        <p:graphicFrame>
          <p:nvGraphicFramePr>
            <p:cNvPr id="10260" name="Object 37"/>
            <p:cNvGraphicFramePr>
              <a:graphicFrameLocks noChangeAspect="1"/>
            </p:cNvGraphicFramePr>
            <p:nvPr/>
          </p:nvGraphicFramePr>
          <p:xfrm>
            <a:off x="2562" y="2315"/>
            <a:ext cx="573" cy="209"/>
          </p:xfrm>
          <a:graphic>
            <a:graphicData uri="http://schemas.openxmlformats.org/presentationml/2006/ole">
              <p:oleObj spid="_x0000_s10260" name="Equation" r:id="rId11" imgW="634680" imgH="241200" progId="Equation.3">
                <p:embed/>
              </p:oleObj>
            </a:graphicData>
          </a:graphic>
        </p:graphicFrame>
        <p:graphicFrame>
          <p:nvGraphicFramePr>
            <p:cNvPr id="10261" name="Object 38"/>
            <p:cNvGraphicFramePr>
              <a:graphicFrameLocks noChangeAspect="1"/>
            </p:cNvGraphicFramePr>
            <p:nvPr/>
          </p:nvGraphicFramePr>
          <p:xfrm>
            <a:off x="3804" y="2301"/>
            <a:ext cx="456" cy="264"/>
          </p:xfrm>
          <a:graphic>
            <a:graphicData uri="http://schemas.openxmlformats.org/presentationml/2006/ole">
              <p:oleObj spid="_x0000_s10261" name="Equation" r:id="rId12" imgW="507960" imgH="393480" progId="Equation.3">
                <p:embed/>
              </p:oleObj>
            </a:graphicData>
          </a:graphic>
        </p:graphicFrame>
      </p:grpSp>
      <p:graphicFrame>
        <p:nvGraphicFramePr>
          <p:cNvPr id="10250" name="Object 40"/>
          <p:cNvGraphicFramePr>
            <a:graphicFrameLocks noGrp="1" noChangeAspect="1"/>
          </p:cNvGraphicFramePr>
          <p:nvPr>
            <p:ph sz="quarter" idx="3"/>
          </p:nvPr>
        </p:nvGraphicFramePr>
        <p:xfrm>
          <a:off x="7131050" y="3724275"/>
          <a:ext cx="444500" cy="254000"/>
        </p:xfrm>
        <a:graphic>
          <a:graphicData uri="http://schemas.openxmlformats.org/presentationml/2006/ole">
            <p:oleObj spid="_x0000_s10250" name="Equation" r:id="rId13" imgW="444240" imgH="253800" progId="Equation.3">
              <p:embed/>
            </p:oleObj>
          </a:graphicData>
        </a:graphic>
      </p:graphicFrame>
      <p:grpSp>
        <p:nvGrpSpPr>
          <p:cNvPr id="10277" name="Group 53"/>
          <p:cNvGrpSpPr>
            <a:grpSpLocks/>
          </p:cNvGrpSpPr>
          <p:nvPr/>
        </p:nvGrpSpPr>
        <p:grpSpPr bwMode="auto">
          <a:xfrm>
            <a:off x="3721100" y="4156075"/>
            <a:ext cx="3870325" cy="555625"/>
            <a:chOff x="1798" y="2624"/>
            <a:chExt cx="2438" cy="350"/>
          </a:xfrm>
        </p:grpSpPr>
        <p:grpSp>
          <p:nvGrpSpPr>
            <p:cNvPr id="10288" name="Group 44"/>
            <p:cNvGrpSpPr>
              <a:grpSpLocks/>
            </p:cNvGrpSpPr>
            <p:nvPr/>
          </p:nvGrpSpPr>
          <p:grpSpPr bwMode="auto">
            <a:xfrm>
              <a:off x="2660" y="2624"/>
              <a:ext cx="600" cy="231"/>
              <a:chOff x="1846" y="1558"/>
              <a:chExt cx="600" cy="231"/>
            </a:xfrm>
          </p:grpSpPr>
          <p:sp>
            <p:nvSpPr>
              <p:cNvPr id="10289" name="Line 45"/>
              <p:cNvSpPr>
                <a:spLocks noChangeShapeType="1"/>
              </p:cNvSpPr>
              <p:nvPr/>
            </p:nvSpPr>
            <p:spPr bwMode="auto">
              <a:xfrm>
                <a:off x="1846" y="1774"/>
                <a:ext cx="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0290" name="Text Box 46"/>
              <p:cNvSpPr txBox="1">
                <a:spLocks noChangeArrowheads="1"/>
              </p:cNvSpPr>
              <p:nvPr/>
            </p:nvSpPr>
            <p:spPr bwMode="auto">
              <a:xfrm>
                <a:off x="2038" y="1558"/>
                <a:ext cx="24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>
                    <a:latin typeface="Monotype Corsiva" pitchFamily="66" charset="0"/>
                  </a:rPr>
                  <a:t>Z</a:t>
                </a:r>
              </a:p>
            </p:txBody>
          </p:sp>
        </p:grpSp>
        <p:graphicFrame>
          <p:nvGraphicFramePr>
            <p:cNvPr id="10257" name="Object 47"/>
            <p:cNvGraphicFramePr>
              <a:graphicFrameLocks noChangeAspect="1"/>
            </p:cNvGraphicFramePr>
            <p:nvPr/>
          </p:nvGraphicFramePr>
          <p:xfrm>
            <a:off x="1798" y="2685"/>
            <a:ext cx="802" cy="209"/>
          </p:xfrm>
          <a:graphic>
            <a:graphicData uri="http://schemas.openxmlformats.org/presentationml/2006/ole">
              <p:oleObj spid="_x0000_s10257" name="Equation" r:id="rId14" imgW="888840" imgH="241200" progId="Equation.3">
                <p:embed/>
              </p:oleObj>
            </a:graphicData>
          </a:graphic>
        </p:graphicFrame>
        <p:graphicFrame>
          <p:nvGraphicFramePr>
            <p:cNvPr id="10258" name="Object 48"/>
            <p:cNvGraphicFramePr>
              <a:graphicFrameLocks noChangeAspect="1"/>
            </p:cNvGraphicFramePr>
            <p:nvPr/>
          </p:nvGraphicFramePr>
          <p:xfrm>
            <a:off x="3328" y="2693"/>
            <a:ext cx="456" cy="281"/>
          </p:xfrm>
          <a:graphic>
            <a:graphicData uri="http://schemas.openxmlformats.org/presentationml/2006/ole">
              <p:oleObj spid="_x0000_s10258" name="Equation" r:id="rId15" imgW="507960" imgH="419040" progId="Equation.3">
                <p:embed/>
              </p:oleObj>
            </a:graphicData>
          </a:graphic>
        </p:graphicFrame>
        <p:graphicFrame>
          <p:nvGraphicFramePr>
            <p:cNvPr id="10259" name="Object 49"/>
            <p:cNvGraphicFramePr>
              <a:graphicFrameLocks noChangeAspect="1"/>
            </p:cNvGraphicFramePr>
            <p:nvPr/>
          </p:nvGraphicFramePr>
          <p:xfrm>
            <a:off x="3956" y="2758"/>
            <a:ext cx="280" cy="160"/>
          </p:xfrm>
          <a:graphic>
            <a:graphicData uri="http://schemas.openxmlformats.org/presentationml/2006/ole">
              <p:oleObj spid="_x0000_s10259" name="Equation" r:id="rId16" imgW="444240" imgH="253800" progId="Equation.3">
                <p:embed/>
              </p:oleObj>
            </a:graphicData>
          </a:graphic>
        </p:graphicFrame>
      </p:grpSp>
      <p:sp>
        <p:nvSpPr>
          <p:cNvPr id="10278" name="Rectangle 51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0251" name="Object 50"/>
          <p:cNvGraphicFramePr>
            <a:graphicFrameLocks noChangeAspect="1"/>
          </p:cNvGraphicFramePr>
          <p:nvPr/>
        </p:nvGraphicFramePr>
        <p:xfrm>
          <a:off x="1228725" y="4252913"/>
          <a:ext cx="1609725" cy="514350"/>
        </p:xfrm>
        <a:graphic>
          <a:graphicData uri="http://schemas.openxmlformats.org/presentationml/2006/ole">
            <p:oleObj spid="_x0000_s10251" name="Equation" r:id="rId17" imgW="1384300" imgH="431800" progId="Equation.3">
              <p:embed/>
            </p:oleObj>
          </a:graphicData>
        </a:graphic>
      </p:graphicFrame>
      <p:sp>
        <p:nvSpPr>
          <p:cNvPr id="10279" name="Rectangle 55"/>
          <p:cNvSpPr>
            <a:spLocks noChangeArrowheads="1"/>
          </p:cNvSpPr>
          <p:nvPr/>
        </p:nvSpPr>
        <p:spPr bwMode="auto">
          <a:xfrm>
            <a:off x="0" y="4984750"/>
            <a:ext cx="9144000" cy="43973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	Exemplo 9: </a:t>
            </a:r>
            <a:r>
              <a:rPr lang="pt-PT" sz="1800" b="0"/>
              <a:t>Considere o exemplo 8 com   </a:t>
            </a:r>
            <a:r>
              <a:rPr lang="pt-PT" sz="2000" b="0">
                <a:solidFill>
                  <a:srgbClr val="00CCFF"/>
                </a:solidFill>
              </a:rPr>
              <a:t> </a:t>
            </a: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sp>
        <p:nvSpPr>
          <p:cNvPr id="10280" name="Rectangle 57"/>
          <p:cNvSpPr>
            <a:spLocks noChangeArrowheads="1"/>
          </p:cNvSpPr>
          <p:nvPr/>
        </p:nvSpPr>
        <p:spPr bwMode="auto">
          <a:xfrm>
            <a:off x="0" y="31861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0252" name="Object 56"/>
          <p:cNvGraphicFramePr>
            <a:graphicFrameLocks noChangeAspect="1"/>
          </p:cNvGraphicFramePr>
          <p:nvPr/>
        </p:nvGraphicFramePr>
        <p:xfrm>
          <a:off x="5476875" y="4976813"/>
          <a:ext cx="1828800" cy="485775"/>
        </p:xfrm>
        <a:graphic>
          <a:graphicData uri="http://schemas.openxmlformats.org/presentationml/2006/ole">
            <p:oleObj spid="_x0000_s10252" name="Equation" r:id="rId18" imgW="1828800" imgH="482600" progId="Equation.3">
              <p:embed/>
            </p:oleObj>
          </a:graphicData>
        </a:graphic>
      </p:graphicFrame>
      <p:grpSp>
        <p:nvGrpSpPr>
          <p:cNvPr id="10281" name="Group 64"/>
          <p:cNvGrpSpPr>
            <a:grpSpLocks/>
          </p:cNvGrpSpPr>
          <p:nvPr/>
        </p:nvGrpSpPr>
        <p:grpSpPr bwMode="auto">
          <a:xfrm>
            <a:off x="1354138" y="5397500"/>
            <a:ext cx="3702050" cy="550863"/>
            <a:chOff x="955" y="3436"/>
            <a:chExt cx="2332" cy="347"/>
          </a:xfrm>
        </p:grpSpPr>
        <p:grpSp>
          <p:nvGrpSpPr>
            <p:cNvPr id="10285" name="Group 59"/>
            <p:cNvGrpSpPr>
              <a:grpSpLocks/>
            </p:cNvGrpSpPr>
            <p:nvPr/>
          </p:nvGrpSpPr>
          <p:grpSpPr bwMode="auto">
            <a:xfrm>
              <a:off x="1384" y="3436"/>
              <a:ext cx="600" cy="231"/>
              <a:chOff x="1846" y="1558"/>
              <a:chExt cx="600" cy="231"/>
            </a:xfrm>
          </p:grpSpPr>
          <p:sp>
            <p:nvSpPr>
              <p:cNvPr id="10286" name="Line 60"/>
              <p:cNvSpPr>
                <a:spLocks noChangeShapeType="1"/>
              </p:cNvSpPr>
              <p:nvPr/>
            </p:nvSpPr>
            <p:spPr bwMode="auto">
              <a:xfrm>
                <a:off x="1846" y="1774"/>
                <a:ext cx="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10287" name="Text Box 61"/>
              <p:cNvSpPr txBox="1">
                <a:spLocks noChangeArrowheads="1"/>
              </p:cNvSpPr>
              <p:nvPr/>
            </p:nvSpPr>
            <p:spPr bwMode="auto">
              <a:xfrm>
                <a:off x="2038" y="1558"/>
                <a:ext cx="24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>
                    <a:latin typeface="Monotype Corsiva" pitchFamily="66" charset="0"/>
                  </a:rPr>
                  <a:t>Z</a:t>
                </a:r>
              </a:p>
            </p:txBody>
          </p:sp>
        </p:grpSp>
        <p:graphicFrame>
          <p:nvGraphicFramePr>
            <p:cNvPr id="10255" name="Object 62"/>
            <p:cNvGraphicFramePr>
              <a:graphicFrameLocks noChangeAspect="1"/>
            </p:cNvGraphicFramePr>
            <p:nvPr/>
          </p:nvGraphicFramePr>
          <p:xfrm>
            <a:off x="955" y="3514"/>
            <a:ext cx="378" cy="198"/>
          </p:xfrm>
          <a:graphic>
            <a:graphicData uri="http://schemas.openxmlformats.org/presentationml/2006/ole">
              <p:oleObj spid="_x0000_s10255" name="Equation" r:id="rId19" imgW="419040" imgH="228600" progId="Equation.3">
                <p:embed/>
              </p:oleObj>
            </a:graphicData>
          </a:graphic>
        </p:graphicFrame>
        <p:graphicFrame>
          <p:nvGraphicFramePr>
            <p:cNvPr id="10256" name="Object 63"/>
            <p:cNvGraphicFramePr>
              <a:graphicFrameLocks noChangeAspect="1"/>
            </p:cNvGraphicFramePr>
            <p:nvPr/>
          </p:nvGraphicFramePr>
          <p:xfrm>
            <a:off x="2054" y="3519"/>
            <a:ext cx="1233" cy="264"/>
          </p:xfrm>
          <a:graphic>
            <a:graphicData uri="http://schemas.openxmlformats.org/presentationml/2006/ole">
              <p:oleObj spid="_x0000_s10256" name="Equation" r:id="rId20" imgW="1371600" imgH="393480" progId="Equation.3">
                <p:embed/>
              </p:oleObj>
            </a:graphicData>
          </a:graphic>
        </p:graphicFrame>
      </p:grpSp>
      <p:grpSp>
        <p:nvGrpSpPr>
          <p:cNvPr id="10282" name="Group 66"/>
          <p:cNvGrpSpPr>
            <a:grpSpLocks/>
          </p:cNvGrpSpPr>
          <p:nvPr/>
        </p:nvGrpSpPr>
        <p:grpSpPr bwMode="auto">
          <a:xfrm>
            <a:off x="2012950" y="5908675"/>
            <a:ext cx="952500" cy="366713"/>
            <a:chOff x="1846" y="1558"/>
            <a:chExt cx="600" cy="231"/>
          </a:xfrm>
        </p:grpSpPr>
        <p:sp>
          <p:nvSpPr>
            <p:cNvPr id="10283" name="Line 67"/>
            <p:cNvSpPr>
              <a:spLocks noChangeShapeType="1"/>
            </p:cNvSpPr>
            <p:nvPr/>
          </p:nvSpPr>
          <p:spPr bwMode="auto">
            <a:xfrm>
              <a:off x="1846" y="1774"/>
              <a:ext cx="6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284" name="Text Box 68"/>
            <p:cNvSpPr txBox="1">
              <a:spLocks noChangeArrowheads="1"/>
            </p:cNvSpPr>
            <p:nvPr/>
          </p:nvSpPr>
          <p:spPr bwMode="auto">
            <a:xfrm>
              <a:off x="2038" y="1558"/>
              <a:ext cx="24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>
                  <a:latin typeface="Monotype Corsiva" pitchFamily="66" charset="0"/>
                </a:rPr>
                <a:t>Z</a:t>
              </a:r>
            </a:p>
          </p:txBody>
        </p:sp>
      </p:grpSp>
      <p:graphicFrame>
        <p:nvGraphicFramePr>
          <p:cNvPr id="10253" name="Object 69"/>
          <p:cNvGraphicFramePr>
            <a:graphicFrameLocks noChangeAspect="1"/>
          </p:cNvGraphicFramePr>
          <p:nvPr/>
        </p:nvGraphicFramePr>
        <p:xfrm>
          <a:off x="1277938" y="6032500"/>
          <a:ext cx="708025" cy="314325"/>
        </p:xfrm>
        <a:graphic>
          <a:graphicData uri="http://schemas.openxmlformats.org/presentationml/2006/ole">
            <p:oleObj spid="_x0000_s10253" name="Equation" r:id="rId21" imgW="495000" imgH="228600" progId="Equation.3">
              <p:embed/>
            </p:oleObj>
          </a:graphicData>
        </a:graphic>
      </p:graphicFrame>
      <p:graphicFrame>
        <p:nvGraphicFramePr>
          <p:cNvPr id="10254" name="Object 70"/>
          <p:cNvGraphicFramePr>
            <a:graphicFrameLocks noChangeAspect="1"/>
          </p:cNvGraphicFramePr>
          <p:nvPr/>
        </p:nvGraphicFramePr>
        <p:xfrm>
          <a:off x="3127375" y="5983288"/>
          <a:ext cx="3914775" cy="514350"/>
        </p:xfrm>
        <a:graphic>
          <a:graphicData uri="http://schemas.openxmlformats.org/presentationml/2006/ole">
            <p:oleObj spid="_x0000_s10254" name="Equation" r:id="rId22" imgW="2743200" imgH="48240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3" name="Date Placeholder 5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11274" name="Slide Number Placeholder 6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BB5278A-06F6-4661-AB17-77B474A8868E}" type="slidenum">
              <a:rPr lang="en-US" smtClean="0"/>
              <a:pPr/>
              <a:t>103</a:t>
            </a:fld>
            <a:endParaRPr lang="en-US" smtClean="0"/>
          </a:p>
        </p:txBody>
      </p:sp>
      <p:sp>
        <p:nvSpPr>
          <p:cNvPr id="11275" name="Rectangle 4"/>
          <p:cNvSpPr>
            <a:spLocks noChangeArrowheads="1"/>
          </p:cNvSpPr>
          <p:nvPr/>
        </p:nvSpPr>
        <p:spPr bwMode="auto">
          <a:xfrm>
            <a:off x="0" y="876300"/>
            <a:ext cx="9144000" cy="35401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Teorema do valor inicial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	</a:t>
            </a:r>
            <a:r>
              <a:rPr lang="pt-PT" sz="1800" b="0"/>
              <a:t>Se x[n]=0 para n&lt;0 então</a:t>
            </a:r>
            <a:endParaRPr lang="pt-PT" sz="1800"/>
          </a:p>
        </p:txBody>
      </p:sp>
      <p:grpSp>
        <p:nvGrpSpPr>
          <p:cNvPr id="11276" name="Group 12"/>
          <p:cNvGrpSpPr>
            <a:grpSpLocks/>
          </p:cNvGrpSpPr>
          <p:nvPr/>
        </p:nvGrpSpPr>
        <p:grpSpPr bwMode="auto">
          <a:xfrm>
            <a:off x="4229100" y="1214438"/>
            <a:ext cx="1266825" cy="427037"/>
            <a:chOff x="2664" y="765"/>
            <a:chExt cx="798" cy="269"/>
          </a:xfrm>
        </p:grpSpPr>
        <p:graphicFrame>
          <p:nvGraphicFramePr>
            <p:cNvPr id="11272" name="Object 5"/>
            <p:cNvGraphicFramePr>
              <a:graphicFrameLocks noChangeAspect="1"/>
            </p:cNvGraphicFramePr>
            <p:nvPr/>
          </p:nvGraphicFramePr>
          <p:xfrm>
            <a:off x="2664" y="765"/>
            <a:ext cx="798" cy="204"/>
          </p:xfrm>
          <a:graphic>
            <a:graphicData uri="http://schemas.openxmlformats.org/presentationml/2006/ole">
              <p:oleObj spid="_x0000_s11272" name="Equation" r:id="rId3" imgW="952087" imgH="215806" progId="Equation.3">
                <p:embed/>
              </p:oleObj>
            </a:graphicData>
          </a:graphic>
        </p:graphicFrame>
        <p:grpSp>
          <p:nvGrpSpPr>
            <p:cNvPr id="11284" name="Group 11"/>
            <p:cNvGrpSpPr>
              <a:grpSpLocks/>
            </p:cNvGrpSpPr>
            <p:nvPr/>
          </p:nvGrpSpPr>
          <p:grpSpPr bwMode="auto">
            <a:xfrm>
              <a:off x="2988" y="898"/>
              <a:ext cx="268" cy="136"/>
              <a:chOff x="1752" y="1978"/>
              <a:chExt cx="268" cy="136"/>
            </a:xfrm>
          </p:grpSpPr>
          <p:sp>
            <p:nvSpPr>
              <p:cNvPr id="11285" name="Text Box 7"/>
              <p:cNvSpPr txBox="1">
                <a:spLocks noChangeArrowheads="1"/>
              </p:cNvSpPr>
              <p:nvPr/>
            </p:nvSpPr>
            <p:spPr bwMode="auto">
              <a:xfrm>
                <a:off x="1752" y="1980"/>
                <a:ext cx="96" cy="13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400" b="0"/>
                  <a:t>z</a:t>
                </a:r>
              </a:p>
            </p:txBody>
          </p:sp>
          <p:sp>
            <p:nvSpPr>
              <p:cNvPr id="11286" name="Text Box 8"/>
              <p:cNvSpPr txBox="1">
                <a:spLocks noChangeArrowheads="1"/>
              </p:cNvSpPr>
              <p:nvPr/>
            </p:nvSpPr>
            <p:spPr bwMode="auto">
              <a:xfrm>
                <a:off x="1924" y="1978"/>
                <a:ext cx="96" cy="13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400" b="0">
                    <a:cs typeface="Times New Roman" pitchFamily="18" charset="0"/>
                  </a:rPr>
                  <a:t>∞</a:t>
                </a:r>
              </a:p>
            </p:txBody>
          </p:sp>
          <p:sp>
            <p:nvSpPr>
              <p:cNvPr id="11287" name="Line 9"/>
              <p:cNvSpPr>
                <a:spLocks noChangeShapeType="1"/>
              </p:cNvSpPr>
              <p:nvPr/>
            </p:nvSpPr>
            <p:spPr bwMode="auto">
              <a:xfrm>
                <a:off x="1818" y="2064"/>
                <a:ext cx="72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</p:grpSp>
      </p:grpSp>
      <p:sp>
        <p:nvSpPr>
          <p:cNvPr id="11277" name="Rectangle 13"/>
          <p:cNvSpPr>
            <a:spLocks noChangeArrowheads="1"/>
          </p:cNvSpPr>
          <p:nvPr/>
        </p:nvSpPr>
        <p:spPr bwMode="auto">
          <a:xfrm>
            <a:off x="0" y="1844675"/>
            <a:ext cx="91440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pt-PT">
                <a:solidFill>
                  <a:srgbClr val="FF0000"/>
                </a:solidFill>
              </a:rPr>
              <a:t> Análise de Sistemas LTI através da utilização da Transformada-z</a:t>
            </a:r>
            <a:endParaRPr lang="pt-PT" sz="2800" b="0"/>
          </a:p>
        </p:txBody>
      </p:sp>
      <p:sp>
        <p:nvSpPr>
          <p:cNvPr id="11278" name="Rectangle 14"/>
          <p:cNvSpPr>
            <a:spLocks noChangeArrowheads="1"/>
          </p:cNvSpPr>
          <p:nvPr/>
        </p:nvSpPr>
        <p:spPr bwMode="auto">
          <a:xfrm>
            <a:off x="0" y="2273300"/>
            <a:ext cx="9144000" cy="35401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1800" b="0">
                <a:solidFill>
                  <a:srgbClr val="00CCFF"/>
                </a:solidFill>
              </a:rPr>
              <a:t>Se um sistema é causal a sua ROC deve estar fora do pólo com módulo mais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1800" b="0">
                <a:solidFill>
                  <a:srgbClr val="00CCFF"/>
                </a:solidFill>
              </a:rPr>
              <a:t>elevado.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1800" b="0">
                <a:solidFill>
                  <a:srgbClr val="00CCFF"/>
                </a:solidFill>
              </a:rPr>
              <a:t>Se um sistema é estável então a ROC inclui o círculo de raio unitário.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1800" b="0">
                <a:solidFill>
                  <a:srgbClr val="00CCFF"/>
                </a:solidFill>
              </a:rPr>
              <a:t>Então para que um sistema seja estável e causal todos os pólos de H(z) terão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1800" b="0">
                <a:solidFill>
                  <a:srgbClr val="00CCFF"/>
                </a:solidFill>
              </a:rPr>
              <a:t>que estar localizados dentro do círculo de raio unitário.</a:t>
            </a:r>
            <a:endParaRPr lang="pt-PT" sz="1800"/>
          </a:p>
        </p:txBody>
      </p:sp>
      <p:sp>
        <p:nvSpPr>
          <p:cNvPr id="11279" name="Rectangle 15"/>
          <p:cNvSpPr>
            <a:spLocks noChangeArrowheads="1"/>
          </p:cNvSpPr>
          <p:nvPr/>
        </p:nvSpPr>
        <p:spPr bwMode="auto">
          <a:xfrm>
            <a:off x="0" y="3959225"/>
            <a:ext cx="9144000" cy="43973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Exemplo 10: </a:t>
            </a:r>
            <a:r>
              <a:rPr lang="pt-PT" sz="1800" b="0"/>
              <a:t>A F. T. de um sistema de 2ª ordem com pólos complexos é dada por  </a:t>
            </a:r>
            <a:r>
              <a:rPr lang="pt-PT" sz="2000" b="0">
                <a:solidFill>
                  <a:srgbClr val="00CCFF"/>
                </a:solidFill>
              </a:rPr>
              <a:t> </a:t>
            </a:r>
            <a:endParaRPr lang="pt-PT"/>
          </a:p>
        </p:txBody>
      </p:sp>
      <p:sp>
        <p:nvSpPr>
          <p:cNvPr id="11280" name="Rectangle 17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1266" name="Object 16"/>
          <p:cNvGraphicFramePr>
            <a:graphicFrameLocks noChangeAspect="1"/>
          </p:cNvGraphicFramePr>
          <p:nvPr/>
        </p:nvGraphicFramePr>
        <p:xfrm>
          <a:off x="685800" y="4352925"/>
          <a:ext cx="2295525" cy="495300"/>
        </p:xfrm>
        <a:graphic>
          <a:graphicData uri="http://schemas.openxmlformats.org/presentationml/2006/ole">
            <p:oleObj spid="_x0000_s11266" name="Equation" r:id="rId4" imgW="1968500" imgH="431800" progId="Equation.3">
              <p:embed/>
            </p:oleObj>
          </a:graphicData>
        </a:graphic>
      </p:graphicFrame>
      <p:sp>
        <p:nvSpPr>
          <p:cNvPr id="11281" name="Rectangle 19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1267" name="Object 18"/>
          <p:cNvGraphicFramePr>
            <a:graphicFrameLocks noChangeAspect="1"/>
          </p:cNvGraphicFramePr>
          <p:nvPr/>
        </p:nvGraphicFramePr>
        <p:xfrm>
          <a:off x="676275" y="4991100"/>
          <a:ext cx="581025" cy="228600"/>
        </p:xfrm>
        <a:graphic>
          <a:graphicData uri="http://schemas.openxmlformats.org/presentationml/2006/ole">
            <p:oleObj spid="_x0000_s11267" name="Equation" r:id="rId5" imgW="583947" imgH="228501" progId="Equation.3">
              <p:embed/>
            </p:oleObj>
          </a:graphicData>
        </a:graphic>
      </p:graphicFrame>
      <p:sp>
        <p:nvSpPr>
          <p:cNvPr id="11282" name="Rectangle 21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1268" name="Object 20"/>
          <p:cNvGraphicFramePr>
            <a:graphicFrameLocks noChangeAspect="1"/>
          </p:cNvGraphicFramePr>
          <p:nvPr/>
        </p:nvGraphicFramePr>
        <p:xfrm>
          <a:off x="619125" y="5276850"/>
          <a:ext cx="647700" cy="228600"/>
        </p:xfrm>
        <a:graphic>
          <a:graphicData uri="http://schemas.openxmlformats.org/presentationml/2006/ole">
            <p:oleObj spid="_x0000_s11268" name="Equation" r:id="rId6" imgW="647700" imgH="228600" progId="Equation.3">
              <p:embed/>
            </p:oleObj>
          </a:graphicData>
        </a:graphic>
      </p:graphicFrame>
      <p:sp>
        <p:nvSpPr>
          <p:cNvPr id="11283" name="Rectangle 22"/>
          <p:cNvSpPr>
            <a:spLocks noChangeArrowheads="1"/>
          </p:cNvSpPr>
          <p:nvPr/>
        </p:nvSpPr>
        <p:spPr bwMode="auto">
          <a:xfrm>
            <a:off x="4819650" y="6140450"/>
            <a:ext cx="4076700" cy="35401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/>
              <a:t>Sistema instável para |r|&gt;1</a:t>
            </a:r>
            <a:endParaRPr lang="pt-PT" sz="1800"/>
          </a:p>
        </p:txBody>
      </p:sp>
      <p:graphicFrame>
        <p:nvGraphicFramePr>
          <p:cNvPr id="11269" name="Object 23"/>
          <p:cNvGraphicFramePr>
            <a:graphicFrameLocks noGrp="1" noChangeAspect="1"/>
          </p:cNvGraphicFramePr>
          <p:nvPr>
            <p:ph sz="half" idx="1"/>
          </p:nvPr>
        </p:nvGraphicFramePr>
        <p:xfrm>
          <a:off x="3228975" y="4498975"/>
          <a:ext cx="2076450" cy="1327150"/>
        </p:xfrm>
        <a:graphic>
          <a:graphicData uri="http://schemas.openxmlformats.org/presentationml/2006/ole">
            <p:oleObj spid="_x0000_s11269" name="Image Document" r:id="rId7" imgW="5753160" imgH="3152880" progId="Imaging.Document">
              <p:embed/>
            </p:oleObj>
          </a:graphicData>
        </a:graphic>
      </p:graphicFrame>
      <p:graphicFrame>
        <p:nvGraphicFramePr>
          <p:cNvPr id="11270" name="Object 28"/>
          <p:cNvGraphicFramePr>
            <a:graphicFrameLocks noGrp="1" noChangeAspect="1"/>
          </p:cNvGraphicFramePr>
          <p:nvPr>
            <p:ph sz="quarter" idx="2"/>
          </p:nvPr>
        </p:nvGraphicFramePr>
        <p:xfrm>
          <a:off x="5538788" y="4486275"/>
          <a:ext cx="1752600" cy="1385888"/>
        </p:xfrm>
        <a:graphic>
          <a:graphicData uri="http://schemas.openxmlformats.org/presentationml/2006/ole">
            <p:oleObj spid="_x0000_s11270" name="Image Document" r:id="rId8" imgW="4276800" imgH="3648240" progId="Imaging.Document">
              <p:embed/>
            </p:oleObj>
          </a:graphicData>
        </a:graphic>
      </p:graphicFrame>
      <p:graphicFrame>
        <p:nvGraphicFramePr>
          <p:cNvPr id="11271" name="Object 31"/>
          <p:cNvGraphicFramePr>
            <a:graphicFrameLocks noGrp="1" noChangeAspect="1"/>
          </p:cNvGraphicFramePr>
          <p:nvPr>
            <p:ph sz="quarter" idx="3"/>
          </p:nvPr>
        </p:nvGraphicFramePr>
        <p:xfrm>
          <a:off x="7434263" y="4443413"/>
          <a:ext cx="1446212" cy="1435100"/>
        </p:xfrm>
        <a:graphic>
          <a:graphicData uri="http://schemas.openxmlformats.org/presentationml/2006/ole">
            <p:oleObj spid="_x0000_s11271" name="Image Document" r:id="rId9" imgW="4067280" imgH="3695760" progId="Imaging.Document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4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12295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A04D8DFC-B4DC-4A48-BB04-745F76EDFA76}" type="slidenum">
              <a:rPr lang="en-US" smtClean="0"/>
              <a:pPr/>
              <a:t>104</a:t>
            </a:fld>
            <a:endParaRPr lang="en-US" smtClean="0"/>
          </a:p>
        </p:txBody>
      </p:sp>
      <p:sp>
        <p:nvSpPr>
          <p:cNvPr id="12296" name="Rectangle 4"/>
          <p:cNvSpPr>
            <a:spLocks noChangeArrowheads="1"/>
          </p:cNvSpPr>
          <p:nvPr/>
        </p:nvSpPr>
        <p:spPr bwMode="auto">
          <a:xfrm>
            <a:off x="0" y="844550"/>
            <a:ext cx="9144000" cy="43973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Exemplo 11: </a:t>
            </a:r>
            <a:r>
              <a:rPr lang="pt-PT" sz="1800" b="0"/>
              <a:t>Determine a função de transferência em z do sistema LTI caracterizado pela seguinte equação de diferenças:  </a:t>
            </a:r>
            <a:r>
              <a:rPr lang="pt-PT" sz="2000" b="0">
                <a:solidFill>
                  <a:srgbClr val="00CCFF"/>
                </a:solidFill>
              </a:rPr>
              <a:t> </a:t>
            </a:r>
            <a:endParaRPr lang="pt-PT"/>
          </a:p>
        </p:txBody>
      </p:sp>
      <p:sp>
        <p:nvSpPr>
          <p:cNvPr id="12297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2290" name="Object 5"/>
          <p:cNvGraphicFramePr>
            <a:graphicFrameLocks noChangeAspect="1"/>
          </p:cNvGraphicFramePr>
          <p:nvPr/>
        </p:nvGraphicFramePr>
        <p:xfrm>
          <a:off x="1514475" y="1533525"/>
          <a:ext cx="2238375" cy="476250"/>
        </p:xfrm>
        <a:graphic>
          <a:graphicData uri="http://schemas.openxmlformats.org/presentationml/2006/ole">
            <p:oleObj spid="_x0000_s12290" name="Equation" r:id="rId3" imgW="2057400" imgH="393700" progId="Equation.3">
              <p:embed/>
            </p:oleObj>
          </a:graphicData>
        </a:graphic>
      </p:graphicFrame>
      <p:sp>
        <p:nvSpPr>
          <p:cNvPr id="12298" name="Rectangle 8"/>
          <p:cNvSpPr>
            <a:spLocks noChangeArrowheads="1"/>
          </p:cNvSpPr>
          <p:nvPr/>
        </p:nvSpPr>
        <p:spPr bwMode="auto">
          <a:xfrm>
            <a:off x="0" y="30432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12291" name="Object 7"/>
          <p:cNvGraphicFramePr>
            <a:graphicFrameLocks noChangeAspect="1"/>
          </p:cNvGraphicFramePr>
          <p:nvPr/>
        </p:nvGraphicFramePr>
        <p:xfrm>
          <a:off x="5381625" y="1423988"/>
          <a:ext cx="1676400" cy="771525"/>
        </p:xfrm>
        <a:graphic>
          <a:graphicData uri="http://schemas.openxmlformats.org/presentationml/2006/ole">
            <p:oleObj spid="_x0000_s12291" name="Equation" r:id="rId4" imgW="1524000" imgH="774700" progId="Equation.3">
              <p:embed/>
            </p:oleObj>
          </a:graphicData>
        </a:graphic>
      </p:graphicFrame>
      <p:sp>
        <p:nvSpPr>
          <p:cNvPr id="12299" name="Rectangle 9"/>
          <p:cNvSpPr>
            <a:spLocks noChangeArrowheads="1"/>
          </p:cNvSpPr>
          <p:nvPr/>
        </p:nvSpPr>
        <p:spPr bwMode="auto">
          <a:xfrm>
            <a:off x="304800" y="2282825"/>
            <a:ext cx="8629650" cy="43021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1800" b="0"/>
              <a:t>Para |z|&gt;1/2 h[n] será uma sequência do lado direito (sistema causal), senão ...</a:t>
            </a:r>
            <a:endParaRPr lang="pt-PT" sz="1800"/>
          </a:p>
        </p:txBody>
      </p:sp>
      <p:sp>
        <p:nvSpPr>
          <p:cNvPr id="12300" name="Rectangle 10"/>
          <p:cNvSpPr>
            <a:spLocks noChangeArrowheads="1"/>
          </p:cNvSpPr>
          <p:nvPr/>
        </p:nvSpPr>
        <p:spPr bwMode="auto">
          <a:xfrm>
            <a:off x="0" y="3387725"/>
            <a:ext cx="9144000" cy="2135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pt-PT">
                <a:solidFill>
                  <a:srgbClr val="FF0000"/>
                </a:solidFill>
              </a:rPr>
              <a:t> Problemas para resolução em casa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pt-PT">
              <a:solidFill>
                <a:srgbClr val="FF0000"/>
              </a:solidFill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pt-PT" b="0"/>
              <a:t>1. </a:t>
            </a:r>
            <a:r>
              <a:rPr lang="pt-PT" sz="2000" b="0"/>
              <a:t>Determine a T.-z de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endParaRPr lang="pt-PT" sz="2000" b="0"/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pt-PT" sz="2000" b="0"/>
              <a:t>2. Determine x[n] para</a:t>
            </a:r>
            <a:r>
              <a:rPr lang="pt-PT" b="0"/>
              <a:t>  </a:t>
            </a:r>
          </a:p>
        </p:txBody>
      </p:sp>
      <p:graphicFrame>
        <p:nvGraphicFramePr>
          <p:cNvPr id="12292" name="Object 11"/>
          <p:cNvGraphicFramePr>
            <a:graphicFrameLocks noGrp="1" noChangeAspect="1"/>
          </p:cNvGraphicFramePr>
          <p:nvPr>
            <p:ph sz="half" idx="1"/>
          </p:nvPr>
        </p:nvGraphicFramePr>
        <p:xfrm>
          <a:off x="3619500" y="4198938"/>
          <a:ext cx="2019300" cy="469900"/>
        </p:xfrm>
        <a:graphic>
          <a:graphicData uri="http://schemas.openxmlformats.org/presentationml/2006/ole">
            <p:oleObj spid="_x0000_s12292" name="Equation" r:id="rId5" imgW="2019240" imgH="469800" progId="Equation.3">
              <p:embed/>
            </p:oleObj>
          </a:graphicData>
        </a:graphic>
      </p:graphicFrame>
      <p:graphicFrame>
        <p:nvGraphicFramePr>
          <p:cNvPr id="12293" name="Object 13"/>
          <p:cNvGraphicFramePr>
            <a:graphicFrameLocks noGrp="1" noChangeAspect="1"/>
          </p:cNvGraphicFramePr>
          <p:nvPr>
            <p:ph sz="half" idx="2"/>
          </p:nvPr>
        </p:nvGraphicFramePr>
        <p:xfrm>
          <a:off x="3536950" y="4849813"/>
          <a:ext cx="2984500" cy="825500"/>
        </p:xfrm>
        <a:graphic>
          <a:graphicData uri="http://schemas.openxmlformats.org/presentationml/2006/ole">
            <p:oleObj spid="_x0000_s12293" name="Equation" r:id="rId6" imgW="2984500" imgH="82550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2063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9DB5D8D2-BF16-418F-B4B4-02273F3E6CDE}" type="slidenum">
              <a:rPr lang="en-US" smtClean="0"/>
              <a:pPr/>
              <a:t>94</a:t>
            </a:fld>
            <a:endParaRPr lang="en-US" smtClean="0"/>
          </a:p>
        </p:txBody>
      </p:sp>
      <p:sp>
        <p:nvSpPr>
          <p:cNvPr id="2064" name="Text Box 3"/>
          <p:cNvSpPr txBox="1">
            <a:spLocks noChangeArrowheads="1"/>
          </p:cNvSpPr>
          <p:nvPr/>
        </p:nvSpPr>
        <p:spPr bwMode="auto">
          <a:xfrm>
            <a:off x="6651625" y="4303713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GB" b="0"/>
          </a:p>
        </p:txBody>
      </p:sp>
      <p:sp>
        <p:nvSpPr>
          <p:cNvPr id="2065" name="Rectangle 4"/>
          <p:cNvSpPr>
            <a:spLocks noChangeArrowheads="1"/>
          </p:cNvSpPr>
          <p:nvPr/>
        </p:nvSpPr>
        <p:spPr bwMode="auto">
          <a:xfrm>
            <a:off x="0" y="23431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66" name="Rectangle 58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67" name="Text Box 132"/>
          <p:cNvSpPr txBox="1">
            <a:spLocks noChangeArrowheads="1"/>
          </p:cNvSpPr>
          <p:nvPr/>
        </p:nvSpPr>
        <p:spPr bwMode="auto">
          <a:xfrm>
            <a:off x="1727200" y="5603875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2068" name="Rectangle 136"/>
          <p:cNvSpPr>
            <a:spLocks noChangeArrowheads="1"/>
          </p:cNvSpPr>
          <p:nvPr/>
        </p:nvSpPr>
        <p:spPr bwMode="auto">
          <a:xfrm>
            <a:off x="0" y="16192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69" name="Rectangle 149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70" name="Rectangle 154"/>
          <p:cNvSpPr>
            <a:spLocks noChangeArrowheads="1"/>
          </p:cNvSpPr>
          <p:nvPr/>
        </p:nvSpPr>
        <p:spPr bwMode="auto">
          <a:xfrm>
            <a:off x="0" y="32337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71" name="Rectangle 157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72" name="Rectangle 162"/>
          <p:cNvSpPr>
            <a:spLocks noChangeArrowheads="1"/>
          </p:cNvSpPr>
          <p:nvPr/>
        </p:nvSpPr>
        <p:spPr bwMode="auto">
          <a:xfrm>
            <a:off x="0" y="3057525"/>
            <a:ext cx="9144000" cy="925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742950" lvl="1" indent="-285750">
              <a:lnSpc>
                <a:spcPct val="90000"/>
              </a:lnSpc>
              <a:spcBef>
                <a:spcPct val="20000"/>
              </a:spcBef>
            </a:pPr>
            <a:r>
              <a:rPr lang="pt-PT" b="0"/>
              <a:t>	</a:t>
            </a:r>
          </a:p>
          <a:p>
            <a:pPr marL="1143000" lvl="2" indent="-228600">
              <a:lnSpc>
                <a:spcPct val="90000"/>
              </a:lnSpc>
              <a:spcBef>
                <a:spcPct val="20000"/>
              </a:spcBef>
            </a:pPr>
            <a:endParaRPr lang="pt-PT">
              <a:solidFill>
                <a:srgbClr val="FF0000"/>
              </a:solidFill>
            </a:endParaRPr>
          </a:p>
          <a:p>
            <a:pPr marL="1143000" lvl="2" indent="-228600">
              <a:lnSpc>
                <a:spcPct val="90000"/>
              </a:lnSpc>
              <a:spcBef>
                <a:spcPct val="20000"/>
              </a:spcBef>
            </a:pPr>
            <a:endParaRPr lang="pt-PT">
              <a:solidFill>
                <a:srgbClr val="FF0000"/>
              </a:solidFill>
            </a:endParaRPr>
          </a:p>
        </p:txBody>
      </p:sp>
      <p:sp>
        <p:nvSpPr>
          <p:cNvPr id="2073" name="Rectangle 163"/>
          <p:cNvSpPr>
            <a:spLocks noChangeArrowheads="1"/>
          </p:cNvSpPr>
          <p:nvPr/>
        </p:nvSpPr>
        <p:spPr bwMode="auto">
          <a:xfrm>
            <a:off x="0" y="819150"/>
            <a:ext cx="9144000" cy="64928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Exemplo 1: </a:t>
            </a:r>
            <a:r>
              <a:rPr lang="pt-PT" sz="1800" b="0"/>
              <a:t>Calcule a transformada-z de</a:t>
            </a:r>
            <a:r>
              <a:rPr lang="pt-PT" sz="2000" b="0">
                <a:solidFill>
                  <a:srgbClr val="00CCFF"/>
                </a:solidFill>
              </a:rPr>
              <a:t> 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sp>
        <p:nvSpPr>
          <p:cNvPr id="2074" name="Rectangle 195"/>
          <p:cNvSpPr>
            <a:spLocks noChangeArrowheads="1"/>
          </p:cNvSpPr>
          <p:nvPr/>
        </p:nvSpPr>
        <p:spPr bwMode="auto">
          <a:xfrm>
            <a:off x="695325" y="2295525"/>
            <a:ext cx="285750" cy="142875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75" name="Rectangle 196"/>
          <p:cNvSpPr>
            <a:spLocks noChangeArrowheads="1"/>
          </p:cNvSpPr>
          <p:nvPr/>
        </p:nvSpPr>
        <p:spPr bwMode="auto">
          <a:xfrm>
            <a:off x="1558925" y="2197100"/>
            <a:ext cx="285750" cy="142875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76" name="Rectangle 197"/>
          <p:cNvSpPr>
            <a:spLocks noChangeArrowheads="1"/>
          </p:cNvSpPr>
          <p:nvPr/>
        </p:nvSpPr>
        <p:spPr bwMode="auto">
          <a:xfrm>
            <a:off x="2632075" y="2203450"/>
            <a:ext cx="285750" cy="142875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077" name="Rectangle 20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078" name="Rectangle 21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2050" name="Object 209"/>
          <p:cNvGraphicFramePr>
            <a:graphicFrameLocks noChangeAspect="1"/>
          </p:cNvGraphicFramePr>
          <p:nvPr/>
        </p:nvGraphicFramePr>
        <p:xfrm>
          <a:off x="4848225" y="876300"/>
          <a:ext cx="1181100" cy="314325"/>
        </p:xfrm>
        <a:graphic>
          <a:graphicData uri="http://schemas.openxmlformats.org/presentationml/2006/ole">
            <p:oleObj spid="_x0000_s2050" name="Equation" r:id="rId3" imgW="825500" imgH="228600" progId="Equation.3">
              <p:embed/>
            </p:oleObj>
          </a:graphicData>
        </a:graphic>
      </p:graphicFrame>
      <p:sp>
        <p:nvSpPr>
          <p:cNvPr id="2079" name="Rectangle 212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2051" name="Object 211"/>
          <p:cNvGraphicFramePr>
            <a:graphicFrameLocks noChangeAspect="1"/>
          </p:cNvGraphicFramePr>
          <p:nvPr/>
        </p:nvGraphicFramePr>
        <p:xfrm>
          <a:off x="1171575" y="1471613"/>
          <a:ext cx="2038350" cy="476250"/>
        </p:xfrm>
        <a:graphic>
          <a:graphicData uri="http://schemas.openxmlformats.org/presentationml/2006/ole">
            <p:oleObj spid="_x0000_s2051" name="Equation" r:id="rId4" imgW="1866900" imgH="431800" progId="Equation.3">
              <p:embed/>
            </p:oleObj>
          </a:graphicData>
        </a:graphic>
      </p:graphicFrame>
      <p:sp>
        <p:nvSpPr>
          <p:cNvPr id="2080" name="Rectangle 214"/>
          <p:cNvSpPr>
            <a:spLocks noChangeArrowheads="1"/>
          </p:cNvSpPr>
          <p:nvPr/>
        </p:nvSpPr>
        <p:spPr bwMode="auto">
          <a:xfrm>
            <a:off x="0" y="33004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2052" name="Object 213"/>
          <p:cNvGraphicFramePr>
            <a:graphicFrameLocks noChangeAspect="1"/>
          </p:cNvGraphicFramePr>
          <p:nvPr/>
        </p:nvGraphicFramePr>
        <p:xfrm>
          <a:off x="1285875" y="2043113"/>
          <a:ext cx="1447800" cy="371475"/>
        </p:xfrm>
        <a:graphic>
          <a:graphicData uri="http://schemas.openxmlformats.org/presentationml/2006/ole">
            <p:oleObj spid="_x0000_s2052" name="Equation" r:id="rId5" imgW="926698" imgH="253890" progId="Equation.3">
              <p:embed/>
            </p:oleObj>
          </a:graphicData>
        </a:graphic>
      </p:graphicFrame>
      <p:sp>
        <p:nvSpPr>
          <p:cNvPr id="2081" name="Rectangle 215"/>
          <p:cNvSpPr>
            <a:spLocks noChangeArrowheads="1"/>
          </p:cNvSpPr>
          <p:nvPr/>
        </p:nvSpPr>
        <p:spPr bwMode="auto">
          <a:xfrm>
            <a:off x="0" y="3130550"/>
            <a:ext cx="9144000" cy="64928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Exemplo 2: </a:t>
            </a:r>
            <a:r>
              <a:rPr lang="pt-PT" sz="1800" b="0"/>
              <a:t>Calcule a transformada-z de</a:t>
            </a:r>
            <a:r>
              <a:rPr lang="pt-PT" sz="2000" b="0">
                <a:solidFill>
                  <a:srgbClr val="00CCFF"/>
                </a:solidFill>
              </a:rPr>
              <a:t> 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graphicFrame>
        <p:nvGraphicFramePr>
          <p:cNvPr id="2053" name="Object 216"/>
          <p:cNvGraphicFramePr>
            <a:graphicFrameLocks noChangeAspect="1"/>
          </p:cNvGraphicFramePr>
          <p:nvPr/>
        </p:nvGraphicFramePr>
        <p:xfrm>
          <a:off x="5010150" y="3197225"/>
          <a:ext cx="1690688" cy="314325"/>
        </p:xfrm>
        <a:graphic>
          <a:graphicData uri="http://schemas.openxmlformats.org/presentationml/2006/ole">
            <p:oleObj spid="_x0000_s2053" name="Equation" r:id="rId6" imgW="1180800" imgH="228600" progId="Equation.3">
              <p:embed/>
            </p:oleObj>
          </a:graphicData>
        </a:graphic>
      </p:graphicFrame>
      <p:sp>
        <p:nvSpPr>
          <p:cNvPr id="2082" name="Rectangle 218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2054" name="Object 217"/>
          <p:cNvGraphicFramePr>
            <a:graphicFrameLocks noChangeAspect="1"/>
          </p:cNvGraphicFramePr>
          <p:nvPr/>
        </p:nvGraphicFramePr>
        <p:xfrm>
          <a:off x="773113" y="3624263"/>
          <a:ext cx="4481512" cy="561975"/>
        </p:xfrm>
        <a:graphic>
          <a:graphicData uri="http://schemas.openxmlformats.org/presentationml/2006/ole">
            <p:oleObj spid="_x0000_s2054" name="Equação" r:id="rId7" imgW="3898800" imgH="431640" progId="Equation.3">
              <p:embed/>
            </p:oleObj>
          </a:graphicData>
        </a:graphic>
      </p:graphicFrame>
      <p:graphicFrame>
        <p:nvGraphicFramePr>
          <p:cNvPr id="2055" name="Object 219"/>
          <p:cNvGraphicFramePr>
            <a:graphicFrameLocks noChangeAspect="1"/>
          </p:cNvGraphicFramePr>
          <p:nvPr/>
        </p:nvGraphicFramePr>
        <p:xfrm>
          <a:off x="728663" y="4278313"/>
          <a:ext cx="1316037" cy="333375"/>
        </p:xfrm>
        <a:graphic>
          <a:graphicData uri="http://schemas.openxmlformats.org/presentationml/2006/ole">
            <p:oleObj spid="_x0000_s2055" name="Equation" r:id="rId8" imgW="914400" imgH="253800" progId="Equation.3">
              <p:embed/>
            </p:oleObj>
          </a:graphicData>
        </a:graphic>
      </p:graphicFrame>
      <p:sp>
        <p:nvSpPr>
          <p:cNvPr id="2083" name="Rectangle 220"/>
          <p:cNvSpPr>
            <a:spLocks noChangeArrowheads="1"/>
          </p:cNvSpPr>
          <p:nvPr/>
        </p:nvSpPr>
        <p:spPr bwMode="auto">
          <a:xfrm>
            <a:off x="0" y="5851525"/>
            <a:ext cx="9144000" cy="64928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/>
              <a:t>Uma sequência não fica unicamente determinada por X(z) sendo necessário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/>
              <a:t>especificar a ROC</a:t>
            </a:r>
            <a:r>
              <a:rPr lang="pt-PT" sz="2000" b="0">
                <a:solidFill>
                  <a:srgbClr val="00CCFF"/>
                </a:solidFill>
              </a:rPr>
              <a:t>.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sp>
        <p:nvSpPr>
          <p:cNvPr id="2084" name="Rectangle 230"/>
          <p:cNvSpPr>
            <a:spLocks noChangeArrowheads="1"/>
          </p:cNvSpPr>
          <p:nvPr/>
        </p:nvSpPr>
        <p:spPr bwMode="auto">
          <a:xfrm>
            <a:off x="0" y="32337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2085" name="Group 233"/>
          <p:cNvGrpSpPr>
            <a:grpSpLocks/>
          </p:cNvGrpSpPr>
          <p:nvPr/>
        </p:nvGrpSpPr>
        <p:grpSpPr bwMode="auto">
          <a:xfrm>
            <a:off x="1306513" y="2530475"/>
            <a:ext cx="2455862" cy="512763"/>
            <a:chOff x="823" y="1594"/>
            <a:chExt cx="1547" cy="323"/>
          </a:xfrm>
        </p:grpSpPr>
        <p:grpSp>
          <p:nvGrpSpPr>
            <p:cNvPr id="2090" name="Group 224"/>
            <p:cNvGrpSpPr>
              <a:grpSpLocks/>
            </p:cNvGrpSpPr>
            <p:nvPr/>
          </p:nvGrpSpPr>
          <p:grpSpPr bwMode="auto">
            <a:xfrm>
              <a:off x="1252" y="1594"/>
              <a:ext cx="600" cy="231"/>
              <a:chOff x="1846" y="1558"/>
              <a:chExt cx="600" cy="231"/>
            </a:xfrm>
          </p:grpSpPr>
          <p:sp>
            <p:nvSpPr>
              <p:cNvPr id="2091" name="Line 222"/>
              <p:cNvSpPr>
                <a:spLocks noChangeShapeType="1"/>
              </p:cNvSpPr>
              <p:nvPr/>
            </p:nvSpPr>
            <p:spPr bwMode="auto">
              <a:xfrm>
                <a:off x="1846" y="1774"/>
                <a:ext cx="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092" name="Text Box 223"/>
              <p:cNvSpPr txBox="1">
                <a:spLocks noChangeArrowheads="1"/>
              </p:cNvSpPr>
              <p:nvPr/>
            </p:nvSpPr>
            <p:spPr bwMode="auto">
              <a:xfrm>
                <a:off x="2038" y="1558"/>
                <a:ext cx="24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>
                    <a:latin typeface="Monotype Corsiva" pitchFamily="66" charset="0"/>
                  </a:rPr>
                  <a:t>Z</a:t>
                </a:r>
              </a:p>
            </p:txBody>
          </p:sp>
        </p:grpSp>
        <p:graphicFrame>
          <p:nvGraphicFramePr>
            <p:cNvPr id="2060" name="Object 228"/>
            <p:cNvGraphicFramePr>
              <a:graphicFrameLocks noChangeAspect="1"/>
            </p:cNvGraphicFramePr>
            <p:nvPr/>
          </p:nvGraphicFramePr>
          <p:xfrm>
            <a:off x="823" y="1672"/>
            <a:ext cx="378" cy="198"/>
          </p:xfrm>
          <a:graphic>
            <a:graphicData uri="http://schemas.openxmlformats.org/presentationml/2006/ole">
              <p:oleObj spid="_x0000_s2060" name="Equation" r:id="rId9" imgW="419040" imgH="228600" progId="Equation.3">
                <p:embed/>
              </p:oleObj>
            </a:graphicData>
          </a:graphic>
        </p:graphicFrame>
        <p:graphicFrame>
          <p:nvGraphicFramePr>
            <p:cNvPr id="2061" name="Object 229"/>
            <p:cNvGraphicFramePr>
              <a:graphicFrameLocks noChangeAspect="1"/>
            </p:cNvGraphicFramePr>
            <p:nvPr/>
          </p:nvGraphicFramePr>
          <p:xfrm>
            <a:off x="1902" y="1653"/>
            <a:ext cx="468" cy="264"/>
          </p:xfrm>
          <a:graphic>
            <a:graphicData uri="http://schemas.openxmlformats.org/presentationml/2006/ole">
              <p:oleObj spid="_x0000_s2061" name="Equation" r:id="rId10" imgW="520474" imgH="393529" progId="Equation.3">
                <p:embed/>
              </p:oleObj>
            </a:graphicData>
          </a:graphic>
        </p:graphicFrame>
      </p:grpSp>
      <p:grpSp>
        <p:nvGrpSpPr>
          <p:cNvPr id="2086" name="Group 234"/>
          <p:cNvGrpSpPr>
            <a:grpSpLocks/>
          </p:cNvGrpSpPr>
          <p:nvPr/>
        </p:nvGrpSpPr>
        <p:grpSpPr bwMode="auto">
          <a:xfrm>
            <a:off x="358775" y="4918075"/>
            <a:ext cx="3181350" cy="531813"/>
            <a:chOff x="226" y="3098"/>
            <a:chExt cx="2004" cy="335"/>
          </a:xfrm>
        </p:grpSpPr>
        <p:grpSp>
          <p:nvGrpSpPr>
            <p:cNvPr id="2087" name="Group 225"/>
            <p:cNvGrpSpPr>
              <a:grpSpLocks/>
            </p:cNvGrpSpPr>
            <p:nvPr/>
          </p:nvGrpSpPr>
          <p:grpSpPr bwMode="auto">
            <a:xfrm>
              <a:off x="1028" y="3098"/>
              <a:ext cx="600" cy="231"/>
              <a:chOff x="1846" y="1558"/>
              <a:chExt cx="600" cy="231"/>
            </a:xfrm>
          </p:grpSpPr>
          <p:sp>
            <p:nvSpPr>
              <p:cNvPr id="2088" name="Line 226"/>
              <p:cNvSpPr>
                <a:spLocks noChangeShapeType="1"/>
              </p:cNvSpPr>
              <p:nvPr/>
            </p:nvSpPr>
            <p:spPr bwMode="auto">
              <a:xfrm>
                <a:off x="1846" y="1774"/>
                <a:ext cx="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2089" name="Text Box 227"/>
              <p:cNvSpPr txBox="1">
                <a:spLocks noChangeArrowheads="1"/>
              </p:cNvSpPr>
              <p:nvPr/>
            </p:nvSpPr>
            <p:spPr bwMode="auto">
              <a:xfrm>
                <a:off x="2038" y="1558"/>
                <a:ext cx="24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>
                    <a:latin typeface="Monotype Corsiva" pitchFamily="66" charset="0"/>
                  </a:rPr>
                  <a:t>Z</a:t>
                </a:r>
              </a:p>
            </p:txBody>
          </p:sp>
        </p:grpSp>
        <p:graphicFrame>
          <p:nvGraphicFramePr>
            <p:cNvPr id="2058" name="Object 231"/>
            <p:cNvGraphicFramePr>
              <a:graphicFrameLocks noChangeAspect="1"/>
            </p:cNvGraphicFramePr>
            <p:nvPr/>
          </p:nvGraphicFramePr>
          <p:xfrm>
            <a:off x="226" y="3176"/>
            <a:ext cx="744" cy="198"/>
          </p:xfrm>
          <a:graphic>
            <a:graphicData uri="http://schemas.openxmlformats.org/presentationml/2006/ole">
              <p:oleObj spid="_x0000_s2058" name="Equation" r:id="rId11" imgW="825480" imgH="228600" progId="Equation.3">
                <p:embed/>
              </p:oleObj>
            </a:graphicData>
          </a:graphic>
        </p:graphicFrame>
        <p:graphicFrame>
          <p:nvGraphicFramePr>
            <p:cNvPr id="2059" name="Object 232"/>
            <p:cNvGraphicFramePr>
              <a:graphicFrameLocks noChangeAspect="1"/>
            </p:cNvGraphicFramePr>
            <p:nvPr/>
          </p:nvGraphicFramePr>
          <p:xfrm>
            <a:off x="1762" y="3169"/>
            <a:ext cx="468" cy="264"/>
          </p:xfrm>
          <a:graphic>
            <a:graphicData uri="http://schemas.openxmlformats.org/presentationml/2006/ole">
              <p:oleObj spid="_x0000_s2059" name="Equation" r:id="rId12" imgW="520474" imgH="393529" progId="Equation.3">
                <p:embed/>
              </p:oleObj>
            </a:graphicData>
          </a:graphic>
        </p:graphicFrame>
      </p:grpSp>
      <p:graphicFrame>
        <p:nvGraphicFramePr>
          <p:cNvPr id="2056" name="Object 235"/>
          <p:cNvGraphicFramePr>
            <a:graphicFrameLocks noGrp="1" noChangeAspect="1"/>
          </p:cNvGraphicFramePr>
          <p:nvPr>
            <p:ph sz="half" idx="1"/>
          </p:nvPr>
        </p:nvGraphicFramePr>
        <p:xfrm>
          <a:off x="6219825" y="1190625"/>
          <a:ext cx="1809750" cy="1695450"/>
        </p:xfrm>
        <a:graphic>
          <a:graphicData uri="http://schemas.openxmlformats.org/presentationml/2006/ole">
            <p:oleObj spid="_x0000_s2056" name="Image Document" r:id="rId13" imgW="3981600" imgH="3457440" progId="Imaging.Document">
              <p:embed/>
            </p:oleObj>
          </a:graphicData>
        </a:graphic>
      </p:graphicFrame>
      <p:graphicFrame>
        <p:nvGraphicFramePr>
          <p:cNvPr id="2057" name="Object 240"/>
          <p:cNvGraphicFramePr>
            <a:graphicFrameLocks noGrp="1" noChangeAspect="1"/>
          </p:cNvGraphicFramePr>
          <p:nvPr>
            <p:ph sz="half" idx="2"/>
          </p:nvPr>
        </p:nvGraphicFramePr>
        <p:xfrm>
          <a:off x="6534150" y="3771900"/>
          <a:ext cx="2124075" cy="2000250"/>
        </p:xfrm>
        <a:graphic>
          <a:graphicData uri="http://schemas.openxmlformats.org/presentationml/2006/ole">
            <p:oleObj spid="_x0000_s2057" name="Image Document" r:id="rId14" imgW="4152960" imgH="4172040" progId="Imaging.Document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" name="Date Placeholder 5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3081" name="Slide Number Placeholder 6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3B41CBE9-0A4B-4480-87A6-86FDCE5449FD}" type="slidenum">
              <a:rPr lang="en-US" smtClean="0"/>
              <a:pPr/>
              <a:t>95</a:t>
            </a:fld>
            <a:endParaRPr lang="en-US" smtClean="0"/>
          </a:p>
        </p:txBody>
      </p:sp>
      <p:sp>
        <p:nvSpPr>
          <p:cNvPr id="3082" name="Text Box 3"/>
          <p:cNvSpPr txBox="1">
            <a:spLocks noChangeArrowheads="1"/>
          </p:cNvSpPr>
          <p:nvPr/>
        </p:nvSpPr>
        <p:spPr bwMode="auto">
          <a:xfrm>
            <a:off x="6651625" y="4303713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GB" b="0"/>
          </a:p>
        </p:txBody>
      </p:sp>
      <p:sp>
        <p:nvSpPr>
          <p:cNvPr id="3083" name="Rectangle 37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84" name="Rectangle 39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85" name="Rectangle 41"/>
          <p:cNvSpPr>
            <a:spLocks noChangeArrowheads="1"/>
          </p:cNvSpPr>
          <p:nvPr/>
        </p:nvSpPr>
        <p:spPr bwMode="auto">
          <a:xfrm>
            <a:off x="0" y="33289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86" name="Rectangle 43"/>
          <p:cNvSpPr>
            <a:spLocks noChangeArrowheads="1"/>
          </p:cNvSpPr>
          <p:nvPr/>
        </p:nvSpPr>
        <p:spPr bwMode="auto">
          <a:xfrm>
            <a:off x="0" y="31813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87" name="Rectangle 45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88" name="Rectangle 51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89" name="Rectangle 189"/>
          <p:cNvSpPr>
            <a:spLocks noChangeArrowheads="1"/>
          </p:cNvSpPr>
          <p:nvPr/>
        </p:nvSpPr>
        <p:spPr bwMode="auto">
          <a:xfrm>
            <a:off x="185738" y="850900"/>
            <a:ext cx="8710612" cy="925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742950" lvl="1" indent="-285750">
              <a:lnSpc>
                <a:spcPct val="90000"/>
              </a:lnSpc>
              <a:spcBef>
                <a:spcPct val="20000"/>
              </a:spcBef>
            </a:pPr>
            <a:r>
              <a:rPr lang="pt-PT" b="0"/>
              <a:t>	</a:t>
            </a:r>
          </a:p>
          <a:p>
            <a:pPr marL="1143000" lvl="2" indent="-228600">
              <a:lnSpc>
                <a:spcPct val="90000"/>
              </a:lnSpc>
              <a:spcBef>
                <a:spcPct val="20000"/>
              </a:spcBef>
            </a:pPr>
            <a:endParaRPr lang="pt-PT">
              <a:solidFill>
                <a:srgbClr val="FF0000"/>
              </a:solidFill>
            </a:endParaRPr>
          </a:p>
          <a:p>
            <a:pPr marL="1143000" lvl="2" indent="-228600">
              <a:lnSpc>
                <a:spcPct val="90000"/>
              </a:lnSpc>
              <a:spcBef>
                <a:spcPct val="20000"/>
              </a:spcBef>
            </a:pPr>
            <a:endParaRPr lang="pt-PT">
              <a:solidFill>
                <a:srgbClr val="FF0000"/>
              </a:solidFill>
            </a:endParaRPr>
          </a:p>
        </p:txBody>
      </p:sp>
      <p:sp>
        <p:nvSpPr>
          <p:cNvPr id="3090" name="Rectangle 191"/>
          <p:cNvSpPr>
            <a:spLocks noChangeArrowheads="1"/>
          </p:cNvSpPr>
          <p:nvPr/>
        </p:nvSpPr>
        <p:spPr bwMode="auto">
          <a:xfrm>
            <a:off x="0" y="32337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91" name="Rectangle 194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92" name="Rectangle 197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93" name="Rectangle 199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94" name="Rectangle 205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95" name="Rectangle 207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96" name="Rectangle 224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97" name="Rectangle 262"/>
          <p:cNvSpPr>
            <a:spLocks noChangeArrowheads="1"/>
          </p:cNvSpPr>
          <p:nvPr/>
        </p:nvSpPr>
        <p:spPr bwMode="auto">
          <a:xfrm>
            <a:off x="0" y="33385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98" name="Rectangle 264"/>
          <p:cNvSpPr>
            <a:spLocks noChangeArrowheads="1"/>
          </p:cNvSpPr>
          <p:nvPr/>
        </p:nvSpPr>
        <p:spPr bwMode="auto">
          <a:xfrm>
            <a:off x="0" y="32242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099" name="Rectangle 271"/>
          <p:cNvSpPr>
            <a:spLocks noChangeArrowheads="1"/>
          </p:cNvSpPr>
          <p:nvPr/>
        </p:nvSpPr>
        <p:spPr bwMode="auto">
          <a:xfrm>
            <a:off x="1733550" y="1095375"/>
            <a:ext cx="50800" cy="889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100" name="Rectangle 275"/>
          <p:cNvSpPr>
            <a:spLocks noChangeArrowheads="1"/>
          </p:cNvSpPr>
          <p:nvPr/>
        </p:nvSpPr>
        <p:spPr bwMode="auto">
          <a:xfrm>
            <a:off x="8143875" y="1219200"/>
            <a:ext cx="485775" cy="2286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01" name="Rectangle 284"/>
          <p:cNvSpPr>
            <a:spLocks noChangeArrowheads="1"/>
          </p:cNvSpPr>
          <p:nvPr/>
        </p:nvSpPr>
        <p:spPr bwMode="auto">
          <a:xfrm>
            <a:off x="0" y="33385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102" name="Rectangle 299"/>
          <p:cNvSpPr>
            <a:spLocks noChangeArrowheads="1"/>
          </p:cNvSpPr>
          <p:nvPr/>
        </p:nvSpPr>
        <p:spPr bwMode="auto">
          <a:xfrm>
            <a:off x="1876425" y="1047750"/>
            <a:ext cx="88900" cy="889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03" name="Rectangle 334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104" name="Rectangle 336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3105" name="Rectangle 341"/>
          <p:cNvSpPr>
            <a:spLocks noChangeArrowheads="1"/>
          </p:cNvSpPr>
          <p:nvPr/>
        </p:nvSpPr>
        <p:spPr bwMode="auto">
          <a:xfrm>
            <a:off x="0" y="819150"/>
            <a:ext cx="9144000" cy="64928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Exemplo 3: </a:t>
            </a:r>
            <a:r>
              <a:rPr lang="pt-PT" sz="1800" b="0"/>
              <a:t>Calcule a transformada-z de</a:t>
            </a:r>
            <a:r>
              <a:rPr lang="pt-PT" sz="2000" b="0">
                <a:solidFill>
                  <a:srgbClr val="00CCFF"/>
                </a:solidFill>
              </a:rPr>
              <a:t> 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sp>
        <p:nvSpPr>
          <p:cNvPr id="3106" name="Rectangle 343"/>
          <p:cNvSpPr>
            <a:spLocks noChangeArrowheads="1"/>
          </p:cNvSpPr>
          <p:nvPr/>
        </p:nvSpPr>
        <p:spPr bwMode="auto">
          <a:xfrm>
            <a:off x="0" y="31956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3074" name="Object 342"/>
          <p:cNvGraphicFramePr>
            <a:graphicFrameLocks noChangeAspect="1"/>
          </p:cNvGraphicFramePr>
          <p:nvPr/>
        </p:nvGraphicFramePr>
        <p:xfrm>
          <a:off x="5133975" y="833438"/>
          <a:ext cx="1943100" cy="495300"/>
        </p:xfrm>
        <a:graphic>
          <a:graphicData uri="http://schemas.openxmlformats.org/presentationml/2006/ole">
            <p:oleObj spid="_x0000_s3074" name="Equation" r:id="rId3" imgW="1689100" imgH="469900" progId="Equation.3">
              <p:embed/>
            </p:oleObj>
          </a:graphicData>
        </a:graphic>
      </p:graphicFrame>
      <p:sp>
        <p:nvSpPr>
          <p:cNvPr id="3107" name="Rectangle 345"/>
          <p:cNvSpPr>
            <a:spLocks noChangeArrowheads="1"/>
          </p:cNvSpPr>
          <p:nvPr/>
        </p:nvSpPr>
        <p:spPr bwMode="auto">
          <a:xfrm>
            <a:off x="0" y="29956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3075" name="Object 344"/>
          <p:cNvGraphicFramePr>
            <a:graphicFrameLocks noChangeAspect="1"/>
          </p:cNvGraphicFramePr>
          <p:nvPr/>
        </p:nvGraphicFramePr>
        <p:xfrm>
          <a:off x="676275" y="1538288"/>
          <a:ext cx="5791200" cy="866775"/>
        </p:xfrm>
        <a:graphic>
          <a:graphicData uri="http://schemas.openxmlformats.org/presentationml/2006/ole">
            <p:oleObj spid="_x0000_s3075" name="Equation" r:id="rId4" imgW="5791200" imgH="863600" progId="Equation.3">
              <p:embed/>
            </p:oleObj>
          </a:graphicData>
        </a:graphic>
      </p:graphicFrame>
      <p:graphicFrame>
        <p:nvGraphicFramePr>
          <p:cNvPr id="3076" name="Object 346"/>
          <p:cNvGraphicFramePr>
            <a:graphicFrameLocks noGrp="1" noChangeAspect="1"/>
          </p:cNvGraphicFramePr>
          <p:nvPr>
            <p:ph sz="half" idx="1"/>
          </p:nvPr>
        </p:nvGraphicFramePr>
        <p:xfrm>
          <a:off x="1139825" y="2665413"/>
          <a:ext cx="1358900" cy="393700"/>
        </p:xfrm>
        <a:graphic>
          <a:graphicData uri="http://schemas.openxmlformats.org/presentationml/2006/ole">
            <p:oleObj spid="_x0000_s3076" name="Equation" r:id="rId5" imgW="1358640" imgH="393480" progId="Equation.3">
              <p:embed/>
            </p:oleObj>
          </a:graphicData>
        </a:graphic>
      </p:graphicFrame>
      <p:graphicFrame>
        <p:nvGraphicFramePr>
          <p:cNvPr id="3077" name="Object 349"/>
          <p:cNvGraphicFramePr>
            <a:graphicFrameLocks noGrp="1" noChangeAspect="1"/>
          </p:cNvGraphicFramePr>
          <p:nvPr>
            <p:ph sz="quarter" idx="2"/>
          </p:nvPr>
        </p:nvGraphicFramePr>
        <p:xfrm>
          <a:off x="4600575" y="2667000"/>
          <a:ext cx="3829050" cy="1824038"/>
        </p:xfrm>
        <a:graphic>
          <a:graphicData uri="http://schemas.openxmlformats.org/presentationml/2006/ole">
            <p:oleObj spid="_x0000_s3077" name="Image Document" r:id="rId6" imgW="7886880" imgH="3933720" progId="Imaging.Document">
              <p:embed/>
            </p:oleObj>
          </a:graphicData>
        </a:graphic>
      </p:graphicFrame>
      <p:graphicFrame>
        <p:nvGraphicFramePr>
          <p:cNvPr id="3078" name="Object 348"/>
          <p:cNvGraphicFramePr>
            <a:graphicFrameLocks noChangeAspect="1"/>
          </p:cNvGraphicFramePr>
          <p:nvPr/>
        </p:nvGraphicFramePr>
        <p:xfrm>
          <a:off x="1150938" y="3317875"/>
          <a:ext cx="1111250" cy="492125"/>
        </p:xfrm>
        <a:graphic>
          <a:graphicData uri="http://schemas.openxmlformats.org/presentationml/2006/ole">
            <p:oleObj spid="_x0000_s3078" name="Equation" r:id="rId7" imgW="888840" imgH="393480" progId="Equation.3">
              <p:embed/>
            </p:oleObj>
          </a:graphicData>
        </a:graphic>
      </p:graphicFrame>
      <p:graphicFrame>
        <p:nvGraphicFramePr>
          <p:cNvPr id="3079" name="Object 352"/>
          <p:cNvGraphicFramePr>
            <a:graphicFrameLocks noGrp="1" noChangeAspect="1"/>
          </p:cNvGraphicFramePr>
          <p:nvPr>
            <p:ph sz="quarter" idx="3"/>
          </p:nvPr>
        </p:nvGraphicFramePr>
        <p:xfrm>
          <a:off x="5335588" y="4510088"/>
          <a:ext cx="2549525" cy="1930400"/>
        </p:xfrm>
        <a:graphic>
          <a:graphicData uri="http://schemas.openxmlformats.org/presentationml/2006/ole">
            <p:oleObj spid="_x0000_s3079" name="Image Document" r:id="rId8" imgW="4933800" imgH="3781440" progId="Imaging.Document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Date Placeholder 5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4100" name="Slide Number Placeholder 6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893C7D3C-93C0-4E2C-9A22-AFC42469A587}" type="slidenum">
              <a:rPr lang="en-US" smtClean="0"/>
              <a:pPr/>
              <a:t>96</a:t>
            </a:fld>
            <a:endParaRPr lang="en-US" smtClean="0"/>
          </a:p>
        </p:txBody>
      </p:sp>
      <p:sp>
        <p:nvSpPr>
          <p:cNvPr id="4101" name="Text Box 3"/>
          <p:cNvSpPr txBox="1">
            <a:spLocks noChangeArrowheads="1"/>
          </p:cNvSpPr>
          <p:nvPr/>
        </p:nvSpPr>
        <p:spPr bwMode="auto">
          <a:xfrm>
            <a:off x="6651625" y="4303713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GB" b="0"/>
          </a:p>
        </p:txBody>
      </p:sp>
      <p:sp>
        <p:nvSpPr>
          <p:cNvPr id="4102" name="Text Box 19"/>
          <p:cNvSpPr txBox="1">
            <a:spLocks noChangeArrowheads="1"/>
          </p:cNvSpPr>
          <p:nvPr/>
        </p:nvSpPr>
        <p:spPr bwMode="auto">
          <a:xfrm>
            <a:off x="4208463" y="5618163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GB" b="0"/>
          </a:p>
        </p:txBody>
      </p:sp>
      <p:sp>
        <p:nvSpPr>
          <p:cNvPr id="4103" name="Rectangle 31"/>
          <p:cNvSpPr>
            <a:spLocks noChangeArrowheads="1"/>
          </p:cNvSpPr>
          <p:nvPr/>
        </p:nvSpPr>
        <p:spPr bwMode="auto">
          <a:xfrm>
            <a:off x="3862388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4104" name="Rectangle 33"/>
          <p:cNvSpPr>
            <a:spLocks noChangeArrowheads="1"/>
          </p:cNvSpPr>
          <p:nvPr/>
        </p:nvSpPr>
        <p:spPr bwMode="auto">
          <a:xfrm>
            <a:off x="3795713" y="32337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4105" name="Rectangle 35"/>
          <p:cNvSpPr>
            <a:spLocks noChangeArrowheads="1"/>
          </p:cNvSpPr>
          <p:nvPr/>
        </p:nvSpPr>
        <p:spPr bwMode="auto">
          <a:xfrm>
            <a:off x="3810000" y="32337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4106" name="Rectangle 38"/>
          <p:cNvSpPr>
            <a:spLocks noChangeArrowheads="1"/>
          </p:cNvSpPr>
          <p:nvPr/>
        </p:nvSpPr>
        <p:spPr bwMode="auto">
          <a:xfrm>
            <a:off x="0" y="31861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07" name="Rectangle 40"/>
          <p:cNvSpPr>
            <a:spLocks noChangeArrowheads="1"/>
          </p:cNvSpPr>
          <p:nvPr/>
        </p:nvSpPr>
        <p:spPr bwMode="auto">
          <a:xfrm>
            <a:off x="0" y="32575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08" name="Rectangle 42"/>
          <p:cNvSpPr>
            <a:spLocks noChangeArrowheads="1"/>
          </p:cNvSpPr>
          <p:nvPr/>
        </p:nvSpPr>
        <p:spPr bwMode="auto">
          <a:xfrm>
            <a:off x="0" y="32575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09" name="Rectangle 52"/>
          <p:cNvSpPr>
            <a:spLocks noChangeArrowheads="1"/>
          </p:cNvSpPr>
          <p:nvPr/>
        </p:nvSpPr>
        <p:spPr bwMode="auto">
          <a:xfrm>
            <a:off x="0" y="32051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10" name="Rectangle 54"/>
          <p:cNvSpPr>
            <a:spLocks noChangeArrowheads="1"/>
          </p:cNvSpPr>
          <p:nvPr/>
        </p:nvSpPr>
        <p:spPr bwMode="auto">
          <a:xfrm>
            <a:off x="0" y="32051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11" name="Rectangle 60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12" name="Rectangle 83"/>
          <p:cNvSpPr>
            <a:spLocks noChangeArrowheads="1"/>
          </p:cNvSpPr>
          <p:nvPr/>
        </p:nvSpPr>
        <p:spPr bwMode="auto">
          <a:xfrm>
            <a:off x="0" y="32004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13" name="Rectangle 85"/>
          <p:cNvSpPr>
            <a:spLocks noChangeArrowheads="1"/>
          </p:cNvSpPr>
          <p:nvPr/>
        </p:nvSpPr>
        <p:spPr bwMode="auto">
          <a:xfrm>
            <a:off x="0" y="30480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14" name="Rectangle 93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15" name="Rectangle 95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16" name="Rectangle 98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17" name="Rectangle 100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18" name="Rectangle 102"/>
          <p:cNvSpPr>
            <a:spLocks noChangeArrowheads="1"/>
          </p:cNvSpPr>
          <p:nvPr/>
        </p:nvSpPr>
        <p:spPr bwMode="auto">
          <a:xfrm>
            <a:off x="0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19" name="Rectangle 104"/>
          <p:cNvSpPr>
            <a:spLocks noChangeArrowheads="1"/>
          </p:cNvSpPr>
          <p:nvPr/>
        </p:nvSpPr>
        <p:spPr bwMode="auto">
          <a:xfrm>
            <a:off x="0" y="32004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20" name="Rectangle 107"/>
          <p:cNvSpPr>
            <a:spLocks noChangeArrowheads="1"/>
          </p:cNvSpPr>
          <p:nvPr/>
        </p:nvSpPr>
        <p:spPr bwMode="auto">
          <a:xfrm>
            <a:off x="0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21" name="Rectangle 110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22" name="Rectangle 112"/>
          <p:cNvSpPr>
            <a:spLocks noChangeArrowheads="1"/>
          </p:cNvSpPr>
          <p:nvPr/>
        </p:nvSpPr>
        <p:spPr bwMode="auto">
          <a:xfrm>
            <a:off x="0" y="32194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23" name="Rectangle 120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24" name="Rectangle 122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25" name="Rectangle 124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4126" name="Rectangle 254"/>
          <p:cNvSpPr>
            <a:spLocks noChangeArrowheads="1"/>
          </p:cNvSpPr>
          <p:nvPr/>
        </p:nvSpPr>
        <p:spPr bwMode="auto">
          <a:xfrm>
            <a:off x="0" y="835025"/>
            <a:ext cx="9144000" cy="154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pt-PT">
                <a:solidFill>
                  <a:srgbClr val="FF0000"/>
                </a:solidFill>
              </a:rPr>
              <a:t> Propriedades da ROC da Transformada-z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pt-PT">
              <a:solidFill>
                <a:srgbClr val="FF0000"/>
              </a:solidFill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pt-PT" sz="2000" b="0">
                <a:solidFill>
                  <a:srgbClr val="00CCFF"/>
                </a:solidFill>
              </a:rPr>
              <a:t>1.</a:t>
            </a:r>
            <a:r>
              <a:rPr lang="pt-PT" sz="2000" b="0"/>
              <a:t> A ROC de X(z) é um anel no plano-z centrado na origem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pt-PT" sz="2000" b="0">
                <a:solidFill>
                  <a:srgbClr val="00CCFF"/>
                </a:solidFill>
              </a:rPr>
              <a:t>2.</a:t>
            </a:r>
            <a:r>
              <a:rPr lang="pt-PT" sz="2000" b="0"/>
              <a:t> A ROC não contém pólos.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pt-PT" sz="2000" b="0">
                <a:solidFill>
                  <a:srgbClr val="00CCFF"/>
                </a:solidFill>
              </a:rPr>
              <a:t>3.</a:t>
            </a:r>
            <a:r>
              <a:rPr lang="pt-PT" sz="2000" b="0"/>
              <a:t> Se x[n] tem duração finita a ROC é todo o plano-z, excepto possivelmente z=0 ou z=</a:t>
            </a:r>
            <a:r>
              <a:rPr lang="pt-PT" sz="2000" b="0">
                <a:cs typeface="Times New Roman" pitchFamily="18" charset="0"/>
              </a:rPr>
              <a:t>∞.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endParaRPr lang="pt-PT" sz="2000" b="0">
              <a:cs typeface="Times New Roman" pitchFamily="18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endParaRPr lang="pt-PT" sz="2000" b="0">
              <a:cs typeface="Times New Roman" pitchFamily="18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pt-PT" sz="2000" b="0">
                <a:solidFill>
                  <a:srgbClr val="00CCFF"/>
                </a:solidFill>
                <a:cs typeface="Times New Roman" pitchFamily="18" charset="0"/>
              </a:rPr>
              <a:t>4.</a:t>
            </a:r>
            <a:r>
              <a:rPr lang="pt-PT" sz="2000" b="0">
                <a:cs typeface="Times New Roman" pitchFamily="18" charset="0"/>
              </a:rPr>
              <a:t> Se x[n] é uma sequência do lado direito a ROC é o exterior de um círculo excepto possivelmente em z=0. (exemplo 1).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pt-PT" sz="2000" b="0">
                <a:solidFill>
                  <a:srgbClr val="00CCFF"/>
                </a:solidFill>
                <a:cs typeface="Times New Roman" pitchFamily="18" charset="0"/>
              </a:rPr>
              <a:t>5.</a:t>
            </a:r>
            <a:r>
              <a:rPr lang="pt-PT" sz="2000" b="0">
                <a:cs typeface="Times New Roman" pitchFamily="18" charset="0"/>
              </a:rPr>
              <a:t> Se x[n] é uma sequência do lado esquerdo a ROC é o interior de um círculo excepto possivelmente em z= ∞. (exemplo 2).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pt-PT" sz="2000" b="0">
                <a:solidFill>
                  <a:srgbClr val="00CCFF"/>
                </a:solidFill>
                <a:cs typeface="Times New Roman" pitchFamily="18" charset="0"/>
              </a:rPr>
              <a:t>6</a:t>
            </a:r>
            <a:r>
              <a:rPr lang="pt-PT" sz="2000" b="0">
                <a:cs typeface="Times New Roman" pitchFamily="18" charset="0"/>
              </a:rPr>
              <a:t>. Se x[n] é uma sequência dos dois lados a ROC é uma coroa circular.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endParaRPr lang="pt-PT" sz="2000" b="0">
              <a:cs typeface="Times New Roman" pitchFamily="18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endParaRPr lang="pt-PT" sz="2000" b="0">
              <a:cs typeface="Times New Roman" pitchFamily="18" charset="0"/>
            </a:endParaRPr>
          </a:p>
        </p:txBody>
      </p:sp>
      <p:sp>
        <p:nvSpPr>
          <p:cNvPr id="4127" name="Rectangle 257"/>
          <p:cNvSpPr>
            <a:spLocks noChangeArrowheads="1"/>
          </p:cNvSpPr>
          <p:nvPr/>
        </p:nvSpPr>
        <p:spPr bwMode="auto">
          <a:xfrm>
            <a:off x="0" y="31956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4098" name="Object 256"/>
          <p:cNvGraphicFramePr>
            <a:graphicFrameLocks noChangeAspect="1"/>
          </p:cNvGraphicFramePr>
          <p:nvPr/>
        </p:nvGraphicFramePr>
        <p:xfrm>
          <a:off x="2686050" y="2871788"/>
          <a:ext cx="1362075" cy="552450"/>
        </p:xfrm>
        <a:graphic>
          <a:graphicData uri="http://schemas.openxmlformats.org/presentationml/2006/ole">
            <p:oleObj spid="_x0000_s4098" name="Equation" r:id="rId3" imgW="1168400" imgH="46990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" name="Date Placeholder 5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5131" name="Slide Number Placeholder 6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1BA38B3-54FF-413F-ADA7-4F01882B6B74}" type="slidenum">
              <a:rPr lang="en-US" smtClean="0"/>
              <a:pPr/>
              <a:t>97</a:t>
            </a:fld>
            <a:endParaRPr lang="en-US" smtClean="0"/>
          </a:p>
        </p:txBody>
      </p:sp>
      <p:sp>
        <p:nvSpPr>
          <p:cNvPr id="5132" name="Rectangle 21"/>
          <p:cNvSpPr>
            <a:spLocks noChangeArrowheads="1"/>
          </p:cNvSpPr>
          <p:nvPr/>
        </p:nvSpPr>
        <p:spPr bwMode="auto">
          <a:xfrm>
            <a:off x="4114800" y="31956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133" name="Rectangle 23"/>
          <p:cNvSpPr>
            <a:spLocks noChangeArrowheads="1"/>
          </p:cNvSpPr>
          <p:nvPr/>
        </p:nvSpPr>
        <p:spPr bwMode="auto">
          <a:xfrm>
            <a:off x="3900488" y="31956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134" name="Rectangle 26"/>
          <p:cNvSpPr>
            <a:spLocks noChangeArrowheads="1"/>
          </p:cNvSpPr>
          <p:nvPr/>
        </p:nvSpPr>
        <p:spPr bwMode="auto">
          <a:xfrm>
            <a:off x="4224338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135" name="Rectangle 28"/>
          <p:cNvSpPr>
            <a:spLocks noChangeArrowheads="1"/>
          </p:cNvSpPr>
          <p:nvPr/>
        </p:nvSpPr>
        <p:spPr bwMode="auto">
          <a:xfrm>
            <a:off x="4100513" y="33289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5136" name="Rectangle 89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37" name="Rectangle 94"/>
          <p:cNvSpPr>
            <a:spLocks noChangeArrowheads="1"/>
          </p:cNvSpPr>
          <p:nvPr/>
        </p:nvSpPr>
        <p:spPr bwMode="auto">
          <a:xfrm>
            <a:off x="0" y="31813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38" name="Rectangle 104"/>
          <p:cNvSpPr>
            <a:spLocks noChangeArrowheads="1"/>
          </p:cNvSpPr>
          <p:nvPr/>
        </p:nvSpPr>
        <p:spPr bwMode="auto">
          <a:xfrm>
            <a:off x="0" y="27717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39" name="Rectangle 108"/>
          <p:cNvSpPr>
            <a:spLocks noChangeArrowheads="1"/>
          </p:cNvSpPr>
          <p:nvPr/>
        </p:nvSpPr>
        <p:spPr bwMode="auto">
          <a:xfrm>
            <a:off x="0" y="25098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40" name="Rectangle 110"/>
          <p:cNvSpPr>
            <a:spLocks noChangeArrowheads="1"/>
          </p:cNvSpPr>
          <p:nvPr/>
        </p:nvSpPr>
        <p:spPr bwMode="auto">
          <a:xfrm>
            <a:off x="0" y="3751263"/>
            <a:ext cx="8958263" cy="1068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742950" lvl="1" indent="-285750">
              <a:lnSpc>
                <a:spcPct val="90000"/>
              </a:lnSpc>
              <a:spcBef>
                <a:spcPct val="20000"/>
              </a:spcBef>
            </a:pPr>
            <a:endParaRPr lang="pt-PT" sz="2000" b="0"/>
          </a:p>
          <a:p>
            <a:pPr marL="1143000" lvl="2" indent="-2286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pt-PT" sz="2000">
              <a:solidFill>
                <a:srgbClr val="FF0000"/>
              </a:solidFill>
            </a:endParaRPr>
          </a:p>
          <a:p>
            <a:pPr marL="1143000" lvl="2" indent="-228600">
              <a:lnSpc>
                <a:spcPct val="90000"/>
              </a:lnSpc>
              <a:spcBef>
                <a:spcPct val="20000"/>
              </a:spcBef>
            </a:pPr>
            <a:endParaRPr lang="pt-PT">
              <a:solidFill>
                <a:srgbClr val="FF0000"/>
              </a:solidFill>
            </a:endParaRPr>
          </a:p>
        </p:txBody>
      </p:sp>
      <p:sp>
        <p:nvSpPr>
          <p:cNvPr id="5141" name="Rectangle 115"/>
          <p:cNvSpPr>
            <a:spLocks noChangeArrowheads="1"/>
          </p:cNvSpPr>
          <p:nvPr/>
        </p:nvSpPr>
        <p:spPr bwMode="auto">
          <a:xfrm>
            <a:off x="0" y="33289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42" name="Rectangle 168"/>
          <p:cNvSpPr>
            <a:spLocks noChangeArrowheads="1"/>
          </p:cNvSpPr>
          <p:nvPr/>
        </p:nvSpPr>
        <p:spPr bwMode="auto">
          <a:xfrm>
            <a:off x="0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43" name="Rectangle 170"/>
          <p:cNvSpPr>
            <a:spLocks noChangeArrowheads="1"/>
          </p:cNvSpPr>
          <p:nvPr/>
        </p:nvSpPr>
        <p:spPr bwMode="auto">
          <a:xfrm>
            <a:off x="0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44" name="Rectangle 172"/>
          <p:cNvSpPr>
            <a:spLocks noChangeArrowheads="1"/>
          </p:cNvSpPr>
          <p:nvPr/>
        </p:nvSpPr>
        <p:spPr bwMode="auto">
          <a:xfrm>
            <a:off x="0" y="31956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45" name="Rectangle 174"/>
          <p:cNvSpPr>
            <a:spLocks noChangeArrowheads="1"/>
          </p:cNvSpPr>
          <p:nvPr/>
        </p:nvSpPr>
        <p:spPr bwMode="auto">
          <a:xfrm>
            <a:off x="0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46" name="Rectangle 176"/>
          <p:cNvSpPr>
            <a:spLocks noChangeArrowheads="1"/>
          </p:cNvSpPr>
          <p:nvPr/>
        </p:nvSpPr>
        <p:spPr bwMode="auto">
          <a:xfrm>
            <a:off x="0" y="31813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47" name="Rectangle 178"/>
          <p:cNvSpPr>
            <a:spLocks noChangeArrowheads="1"/>
          </p:cNvSpPr>
          <p:nvPr/>
        </p:nvSpPr>
        <p:spPr bwMode="auto">
          <a:xfrm>
            <a:off x="0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48" name="Rectangle 180"/>
          <p:cNvSpPr>
            <a:spLocks noChangeArrowheads="1"/>
          </p:cNvSpPr>
          <p:nvPr/>
        </p:nvSpPr>
        <p:spPr bwMode="auto">
          <a:xfrm>
            <a:off x="0" y="31813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49" name="Rectangle 217"/>
          <p:cNvSpPr>
            <a:spLocks noChangeArrowheads="1"/>
          </p:cNvSpPr>
          <p:nvPr/>
        </p:nvSpPr>
        <p:spPr bwMode="auto">
          <a:xfrm>
            <a:off x="0" y="16192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50" name="Rectangle 219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51" name="Rectangle 221"/>
          <p:cNvSpPr>
            <a:spLocks noChangeArrowheads="1"/>
          </p:cNvSpPr>
          <p:nvPr/>
        </p:nvSpPr>
        <p:spPr bwMode="auto">
          <a:xfrm>
            <a:off x="0" y="32004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52" name="Rectangle 238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53" name="Rectangle 240"/>
          <p:cNvSpPr>
            <a:spLocks noChangeArrowheads="1"/>
          </p:cNvSpPr>
          <p:nvPr/>
        </p:nvSpPr>
        <p:spPr bwMode="auto">
          <a:xfrm>
            <a:off x="0" y="33289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54" name="Rectangle 242"/>
          <p:cNvSpPr>
            <a:spLocks noChangeArrowheads="1"/>
          </p:cNvSpPr>
          <p:nvPr/>
        </p:nvSpPr>
        <p:spPr bwMode="auto">
          <a:xfrm>
            <a:off x="0" y="31861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55" name="Rectangle 244"/>
          <p:cNvSpPr>
            <a:spLocks noChangeArrowheads="1"/>
          </p:cNvSpPr>
          <p:nvPr/>
        </p:nvSpPr>
        <p:spPr bwMode="auto">
          <a:xfrm>
            <a:off x="-285750" y="31670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56" name="Rectangle 256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57" name="Rectangle 258"/>
          <p:cNvSpPr>
            <a:spLocks noChangeArrowheads="1"/>
          </p:cNvSpPr>
          <p:nvPr/>
        </p:nvSpPr>
        <p:spPr bwMode="auto">
          <a:xfrm>
            <a:off x="0" y="32337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58" name="Rectangle 260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59" name="Rectangle 262"/>
          <p:cNvSpPr>
            <a:spLocks noChangeArrowheads="1"/>
          </p:cNvSpPr>
          <p:nvPr/>
        </p:nvSpPr>
        <p:spPr bwMode="auto">
          <a:xfrm>
            <a:off x="0" y="31861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60" name="Rectangle 270"/>
          <p:cNvSpPr>
            <a:spLocks noChangeArrowheads="1"/>
          </p:cNvSpPr>
          <p:nvPr/>
        </p:nvSpPr>
        <p:spPr bwMode="auto">
          <a:xfrm>
            <a:off x="0" y="31861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5161" name="Rectangle 469"/>
          <p:cNvSpPr>
            <a:spLocks noChangeArrowheads="1"/>
          </p:cNvSpPr>
          <p:nvPr/>
        </p:nvSpPr>
        <p:spPr bwMode="auto">
          <a:xfrm>
            <a:off x="0" y="952500"/>
            <a:ext cx="9144000" cy="64928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Exemplo 4: </a:t>
            </a:r>
            <a:r>
              <a:rPr lang="pt-PT" sz="1800" b="0"/>
              <a:t>Calcule a transformada-z de</a:t>
            </a:r>
            <a:r>
              <a:rPr lang="pt-PT" sz="2000" b="0">
                <a:solidFill>
                  <a:srgbClr val="00CCFF"/>
                </a:solidFill>
              </a:rPr>
              <a:t> 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graphicFrame>
        <p:nvGraphicFramePr>
          <p:cNvPr id="5122" name="Object 470"/>
          <p:cNvGraphicFramePr>
            <a:graphicFrameLocks noChangeAspect="1"/>
          </p:cNvGraphicFramePr>
          <p:nvPr/>
        </p:nvGraphicFramePr>
        <p:xfrm>
          <a:off x="5572125" y="871538"/>
          <a:ext cx="2760663" cy="590550"/>
        </p:xfrm>
        <a:graphic>
          <a:graphicData uri="http://schemas.openxmlformats.org/presentationml/2006/ole">
            <p:oleObj spid="_x0000_s5122" name="Equation" r:id="rId3" imgW="2197080" imgH="482400" progId="Equation.3">
              <p:embed/>
            </p:oleObj>
          </a:graphicData>
        </a:graphic>
      </p:graphicFrame>
      <p:sp>
        <p:nvSpPr>
          <p:cNvPr id="5162" name="Rectangle 473"/>
          <p:cNvSpPr>
            <a:spLocks noChangeArrowheads="1"/>
          </p:cNvSpPr>
          <p:nvPr/>
        </p:nvSpPr>
        <p:spPr bwMode="auto">
          <a:xfrm>
            <a:off x="0" y="31861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5123" name="Object 472"/>
          <p:cNvGraphicFramePr>
            <a:graphicFrameLocks noChangeAspect="1"/>
          </p:cNvGraphicFramePr>
          <p:nvPr/>
        </p:nvGraphicFramePr>
        <p:xfrm>
          <a:off x="1076325" y="1585913"/>
          <a:ext cx="3038475" cy="485775"/>
        </p:xfrm>
        <a:graphic>
          <a:graphicData uri="http://schemas.openxmlformats.org/presentationml/2006/ole">
            <p:oleObj spid="_x0000_s5123" name="Equation" r:id="rId4" imgW="3035300" imgH="482600" progId="Equation.3">
              <p:embed/>
            </p:oleObj>
          </a:graphicData>
        </a:graphic>
      </p:graphicFrame>
      <p:sp>
        <p:nvSpPr>
          <p:cNvPr id="5163" name="Rectangle 475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5124" name="Object 474"/>
          <p:cNvGraphicFramePr>
            <a:graphicFrameLocks noChangeAspect="1"/>
          </p:cNvGraphicFramePr>
          <p:nvPr/>
        </p:nvGraphicFramePr>
        <p:xfrm>
          <a:off x="1314450" y="2233613"/>
          <a:ext cx="2362200" cy="238125"/>
        </p:xfrm>
        <a:graphic>
          <a:graphicData uri="http://schemas.openxmlformats.org/presentationml/2006/ole">
            <p:oleObj spid="_x0000_s5124" name="Equation" r:id="rId5" imgW="2362200" imgH="241300" progId="Equation.3">
              <p:embed/>
            </p:oleObj>
          </a:graphicData>
        </a:graphic>
      </p:graphicFrame>
      <p:sp>
        <p:nvSpPr>
          <p:cNvPr id="5164" name="Rectangle 477"/>
          <p:cNvSpPr>
            <a:spLocks noChangeArrowheads="1"/>
          </p:cNvSpPr>
          <p:nvPr/>
        </p:nvSpPr>
        <p:spPr bwMode="auto">
          <a:xfrm>
            <a:off x="0" y="33099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5125" name="Object 476"/>
          <p:cNvGraphicFramePr>
            <a:graphicFrameLocks noChangeAspect="1"/>
          </p:cNvGraphicFramePr>
          <p:nvPr/>
        </p:nvGraphicFramePr>
        <p:xfrm>
          <a:off x="1304925" y="2909888"/>
          <a:ext cx="2247900" cy="238125"/>
        </p:xfrm>
        <a:graphic>
          <a:graphicData uri="http://schemas.openxmlformats.org/presentationml/2006/ole">
            <p:oleObj spid="_x0000_s5125" name="Equation" r:id="rId6" imgW="2247900" imgH="241300" progId="Equation.3">
              <p:embed/>
            </p:oleObj>
          </a:graphicData>
        </a:graphic>
      </p:graphicFrame>
      <p:sp>
        <p:nvSpPr>
          <p:cNvPr id="5165" name="AutoShape 478"/>
          <p:cNvSpPr>
            <a:spLocks noChangeArrowheads="1"/>
          </p:cNvSpPr>
          <p:nvPr/>
        </p:nvSpPr>
        <p:spPr bwMode="auto">
          <a:xfrm>
            <a:off x="1485900" y="2495550"/>
            <a:ext cx="285750" cy="371475"/>
          </a:xfrm>
          <a:prstGeom prst="downArrow">
            <a:avLst>
              <a:gd name="adj1" fmla="val 50000"/>
              <a:gd name="adj2" fmla="val 325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/>
          <a:p>
            <a:endParaRPr lang="en-US"/>
          </a:p>
        </p:txBody>
      </p:sp>
      <p:sp>
        <p:nvSpPr>
          <p:cNvPr id="5166" name="AutoShape 479"/>
          <p:cNvSpPr>
            <a:spLocks noChangeArrowheads="1"/>
          </p:cNvSpPr>
          <p:nvPr/>
        </p:nvSpPr>
        <p:spPr bwMode="auto">
          <a:xfrm>
            <a:off x="2959100" y="2501900"/>
            <a:ext cx="285750" cy="371475"/>
          </a:xfrm>
          <a:prstGeom prst="downArrow">
            <a:avLst>
              <a:gd name="adj1" fmla="val 50000"/>
              <a:gd name="adj2" fmla="val 325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/>
          <a:p>
            <a:endParaRPr lang="en-US"/>
          </a:p>
        </p:txBody>
      </p:sp>
      <p:sp>
        <p:nvSpPr>
          <p:cNvPr id="5167" name="Rectangle 480"/>
          <p:cNvSpPr>
            <a:spLocks noChangeArrowheads="1"/>
          </p:cNvSpPr>
          <p:nvPr/>
        </p:nvSpPr>
        <p:spPr bwMode="auto">
          <a:xfrm>
            <a:off x="0" y="3482975"/>
            <a:ext cx="9144000" cy="64928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Exemplo 5: </a:t>
            </a:r>
            <a:r>
              <a:rPr lang="pt-PT" sz="1800" b="0"/>
              <a:t>Calcule a transformada-z de</a:t>
            </a:r>
            <a:r>
              <a:rPr lang="pt-PT" sz="2000" b="0">
                <a:solidFill>
                  <a:srgbClr val="00CCFF"/>
                </a:solidFill>
              </a:rPr>
              <a:t> 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sp>
        <p:nvSpPr>
          <p:cNvPr id="5168" name="Rectangle 482"/>
          <p:cNvSpPr>
            <a:spLocks noChangeArrowheads="1"/>
          </p:cNvSpPr>
          <p:nvPr/>
        </p:nvSpPr>
        <p:spPr bwMode="auto">
          <a:xfrm>
            <a:off x="0" y="33004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5126" name="Object 481"/>
          <p:cNvGraphicFramePr>
            <a:graphicFrameLocks noChangeAspect="1"/>
          </p:cNvGraphicFramePr>
          <p:nvPr/>
        </p:nvGraphicFramePr>
        <p:xfrm>
          <a:off x="5073650" y="3529013"/>
          <a:ext cx="1597025" cy="295275"/>
        </p:xfrm>
        <a:graphic>
          <a:graphicData uri="http://schemas.openxmlformats.org/presentationml/2006/ole">
            <p:oleObj spid="_x0000_s5126" name="Equation" r:id="rId7" imgW="1269720" imgH="253800" progId="Equation.3">
              <p:embed/>
            </p:oleObj>
          </a:graphicData>
        </a:graphic>
      </p:graphicFrame>
      <p:graphicFrame>
        <p:nvGraphicFramePr>
          <p:cNvPr id="5127" name="Object 483"/>
          <p:cNvGraphicFramePr>
            <a:graphicFrameLocks noGrp="1" noChangeAspect="1"/>
          </p:cNvGraphicFramePr>
          <p:nvPr>
            <p:ph sz="half" idx="1"/>
          </p:nvPr>
        </p:nvGraphicFramePr>
        <p:xfrm>
          <a:off x="5095875" y="1563688"/>
          <a:ext cx="2247900" cy="1636712"/>
        </p:xfrm>
        <a:graphic>
          <a:graphicData uri="http://schemas.openxmlformats.org/presentationml/2006/ole">
            <p:oleObj spid="_x0000_s5127" name="Image Document" r:id="rId8" imgW="4257720" imgH="3562200" progId="Imaging.Document">
              <p:embed/>
            </p:oleObj>
          </a:graphicData>
        </a:graphic>
      </p:graphicFrame>
      <p:graphicFrame>
        <p:nvGraphicFramePr>
          <p:cNvPr id="5128" name="Object 485"/>
          <p:cNvGraphicFramePr>
            <a:graphicFrameLocks noGrp="1" noChangeAspect="1"/>
          </p:cNvGraphicFramePr>
          <p:nvPr>
            <p:ph sz="quarter" idx="2"/>
          </p:nvPr>
        </p:nvGraphicFramePr>
        <p:xfrm>
          <a:off x="1085850" y="4056063"/>
          <a:ext cx="3638550" cy="1435100"/>
        </p:xfrm>
        <a:graphic>
          <a:graphicData uri="http://schemas.openxmlformats.org/presentationml/2006/ole">
            <p:oleObj spid="_x0000_s5128" name="Image Document" r:id="rId9" imgW="7781760" imgH="3848040" progId="Imaging.Document">
              <p:embed/>
            </p:oleObj>
          </a:graphicData>
        </a:graphic>
      </p:graphicFrame>
      <p:graphicFrame>
        <p:nvGraphicFramePr>
          <p:cNvPr id="5129" name="Object 488"/>
          <p:cNvGraphicFramePr>
            <a:graphicFrameLocks noGrp="1" noChangeAspect="1"/>
          </p:cNvGraphicFramePr>
          <p:nvPr>
            <p:ph sz="quarter" idx="3"/>
          </p:nvPr>
        </p:nvGraphicFramePr>
        <p:xfrm>
          <a:off x="4791075" y="3938588"/>
          <a:ext cx="3067050" cy="1577975"/>
        </p:xfrm>
        <a:graphic>
          <a:graphicData uri="http://schemas.openxmlformats.org/presentationml/2006/ole">
            <p:oleObj spid="_x0000_s5129" name="Image Document" r:id="rId10" imgW="7362720" imgH="4124160" progId="Imaging.Document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9" name="Date Placeholder 6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6160" name="Slide Number Placeholder 7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2B707F-AFF0-4704-86C1-3A423034E3C2}" type="slidenum">
              <a:rPr lang="en-US" smtClean="0"/>
              <a:pPr/>
              <a:t>98</a:t>
            </a:fld>
            <a:endParaRPr lang="en-US" smtClean="0"/>
          </a:p>
        </p:txBody>
      </p:sp>
      <p:sp>
        <p:nvSpPr>
          <p:cNvPr id="6161" name="Rectangle 5"/>
          <p:cNvSpPr>
            <a:spLocks noChangeArrowheads="1"/>
          </p:cNvSpPr>
          <p:nvPr/>
        </p:nvSpPr>
        <p:spPr bwMode="auto">
          <a:xfrm>
            <a:off x="3919538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6162" name="Rectangle 9"/>
          <p:cNvSpPr>
            <a:spLocks noChangeArrowheads="1"/>
          </p:cNvSpPr>
          <p:nvPr/>
        </p:nvSpPr>
        <p:spPr bwMode="auto">
          <a:xfrm>
            <a:off x="4424363" y="33289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6163" name="Rectangle 12"/>
          <p:cNvSpPr>
            <a:spLocks noChangeArrowheads="1"/>
          </p:cNvSpPr>
          <p:nvPr/>
        </p:nvSpPr>
        <p:spPr bwMode="auto">
          <a:xfrm>
            <a:off x="4433888" y="32051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6164" name="Rectangle 14"/>
          <p:cNvSpPr>
            <a:spLocks noChangeArrowheads="1"/>
          </p:cNvSpPr>
          <p:nvPr/>
        </p:nvSpPr>
        <p:spPr bwMode="auto">
          <a:xfrm>
            <a:off x="4148138" y="33099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6165" name="Rectangle 16"/>
          <p:cNvSpPr>
            <a:spLocks noChangeArrowheads="1"/>
          </p:cNvSpPr>
          <p:nvPr/>
        </p:nvSpPr>
        <p:spPr bwMode="auto">
          <a:xfrm>
            <a:off x="4129088" y="33289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6166" name="Rectangle 22"/>
          <p:cNvSpPr>
            <a:spLocks noChangeArrowheads="1"/>
          </p:cNvSpPr>
          <p:nvPr/>
        </p:nvSpPr>
        <p:spPr bwMode="auto">
          <a:xfrm>
            <a:off x="0" y="32337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167" name="Rectangle 24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168" name="Rectangle 26"/>
          <p:cNvSpPr>
            <a:spLocks noChangeArrowheads="1"/>
          </p:cNvSpPr>
          <p:nvPr/>
        </p:nvSpPr>
        <p:spPr bwMode="auto">
          <a:xfrm>
            <a:off x="0" y="31861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169" name="Rectangle 50"/>
          <p:cNvSpPr>
            <a:spLocks noChangeArrowheads="1"/>
          </p:cNvSpPr>
          <p:nvPr/>
        </p:nvSpPr>
        <p:spPr bwMode="auto">
          <a:xfrm>
            <a:off x="0" y="32242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170" name="Rectangle 52"/>
          <p:cNvSpPr>
            <a:spLocks noChangeArrowheads="1"/>
          </p:cNvSpPr>
          <p:nvPr/>
        </p:nvSpPr>
        <p:spPr bwMode="auto">
          <a:xfrm>
            <a:off x="0" y="33289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171" name="Rectangle 121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172" name="Rectangle 136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173" name="Rectangle 138"/>
          <p:cNvSpPr>
            <a:spLocks noChangeArrowheads="1"/>
          </p:cNvSpPr>
          <p:nvPr/>
        </p:nvSpPr>
        <p:spPr bwMode="auto">
          <a:xfrm>
            <a:off x="0" y="32051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174" name="Rectangle 143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175" name="Rectangle 152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176" name="Rectangle 165"/>
          <p:cNvSpPr>
            <a:spLocks noChangeArrowheads="1"/>
          </p:cNvSpPr>
          <p:nvPr/>
        </p:nvSpPr>
        <p:spPr bwMode="auto">
          <a:xfrm>
            <a:off x="0" y="33385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6177" name="Rectangle 427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6146" name="Object 426"/>
          <p:cNvGraphicFramePr>
            <a:graphicFrameLocks noChangeAspect="1"/>
          </p:cNvGraphicFramePr>
          <p:nvPr/>
        </p:nvGraphicFramePr>
        <p:xfrm>
          <a:off x="590550" y="971550"/>
          <a:ext cx="2181225" cy="314325"/>
        </p:xfrm>
        <a:graphic>
          <a:graphicData uri="http://schemas.openxmlformats.org/presentationml/2006/ole">
            <p:oleObj spid="_x0000_s6146" name="Equation" r:id="rId3" imgW="1701800" imgH="228600" progId="Equation.3">
              <p:embed/>
            </p:oleObj>
          </a:graphicData>
        </a:graphic>
      </p:graphicFrame>
      <p:grpSp>
        <p:nvGrpSpPr>
          <p:cNvPr id="6178" name="Group 428"/>
          <p:cNvGrpSpPr>
            <a:grpSpLocks/>
          </p:cNvGrpSpPr>
          <p:nvPr/>
        </p:nvGrpSpPr>
        <p:grpSpPr bwMode="auto">
          <a:xfrm>
            <a:off x="477838" y="1549400"/>
            <a:ext cx="2436812" cy="512763"/>
            <a:chOff x="823" y="1594"/>
            <a:chExt cx="1535" cy="323"/>
          </a:xfrm>
        </p:grpSpPr>
        <p:grpSp>
          <p:nvGrpSpPr>
            <p:cNvPr id="6186" name="Group 429"/>
            <p:cNvGrpSpPr>
              <a:grpSpLocks/>
            </p:cNvGrpSpPr>
            <p:nvPr/>
          </p:nvGrpSpPr>
          <p:grpSpPr bwMode="auto">
            <a:xfrm>
              <a:off x="1252" y="1594"/>
              <a:ext cx="600" cy="231"/>
              <a:chOff x="1846" y="1558"/>
              <a:chExt cx="600" cy="231"/>
            </a:xfrm>
          </p:grpSpPr>
          <p:sp>
            <p:nvSpPr>
              <p:cNvPr id="6187" name="Line 430"/>
              <p:cNvSpPr>
                <a:spLocks noChangeShapeType="1"/>
              </p:cNvSpPr>
              <p:nvPr/>
            </p:nvSpPr>
            <p:spPr bwMode="auto">
              <a:xfrm>
                <a:off x="1846" y="1774"/>
                <a:ext cx="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6188" name="Text Box 431"/>
              <p:cNvSpPr txBox="1">
                <a:spLocks noChangeArrowheads="1"/>
              </p:cNvSpPr>
              <p:nvPr/>
            </p:nvSpPr>
            <p:spPr bwMode="auto">
              <a:xfrm>
                <a:off x="2038" y="1558"/>
                <a:ext cx="24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>
                    <a:latin typeface="Monotype Corsiva" pitchFamily="66" charset="0"/>
                  </a:rPr>
                  <a:t>Z</a:t>
                </a:r>
              </a:p>
            </p:txBody>
          </p:sp>
        </p:grpSp>
        <p:graphicFrame>
          <p:nvGraphicFramePr>
            <p:cNvPr id="6157" name="Object 432"/>
            <p:cNvGraphicFramePr>
              <a:graphicFrameLocks noChangeAspect="1"/>
            </p:cNvGraphicFramePr>
            <p:nvPr/>
          </p:nvGraphicFramePr>
          <p:xfrm>
            <a:off x="823" y="1672"/>
            <a:ext cx="378" cy="198"/>
          </p:xfrm>
          <a:graphic>
            <a:graphicData uri="http://schemas.openxmlformats.org/presentationml/2006/ole">
              <p:oleObj spid="_x0000_s6157" name="Equation" r:id="rId4" imgW="419040" imgH="228600" progId="Equation.3">
                <p:embed/>
              </p:oleObj>
            </a:graphicData>
          </a:graphic>
        </p:graphicFrame>
        <p:graphicFrame>
          <p:nvGraphicFramePr>
            <p:cNvPr id="6158" name="Object 433"/>
            <p:cNvGraphicFramePr>
              <a:graphicFrameLocks noChangeAspect="1"/>
            </p:cNvGraphicFramePr>
            <p:nvPr/>
          </p:nvGraphicFramePr>
          <p:xfrm>
            <a:off x="1913" y="1653"/>
            <a:ext cx="445" cy="264"/>
          </p:xfrm>
          <a:graphic>
            <a:graphicData uri="http://schemas.openxmlformats.org/presentationml/2006/ole">
              <p:oleObj spid="_x0000_s6158" name="Equation" r:id="rId5" imgW="495000" imgH="393480" progId="Equation.3">
                <p:embed/>
              </p:oleObj>
            </a:graphicData>
          </a:graphic>
        </p:graphicFrame>
      </p:grpSp>
      <p:graphicFrame>
        <p:nvGraphicFramePr>
          <p:cNvPr id="6147" name="Object 434"/>
          <p:cNvGraphicFramePr>
            <a:graphicFrameLocks noGrp="1" noChangeAspect="1"/>
          </p:cNvGraphicFramePr>
          <p:nvPr>
            <p:ph sz="quarter" idx="1"/>
          </p:nvPr>
        </p:nvGraphicFramePr>
        <p:xfrm>
          <a:off x="3121025" y="1727200"/>
          <a:ext cx="901700" cy="254000"/>
        </p:xfrm>
        <a:graphic>
          <a:graphicData uri="http://schemas.openxmlformats.org/presentationml/2006/ole">
            <p:oleObj spid="_x0000_s6147" name="Equation" r:id="rId6" imgW="901440" imgH="253800" progId="Equation.3">
              <p:embed/>
            </p:oleObj>
          </a:graphicData>
        </a:graphic>
      </p:graphicFrame>
      <p:graphicFrame>
        <p:nvGraphicFramePr>
          <p:cNvPr id="6148" name="Object 445"/>
          <p:cNvGraphicFramePr>
            <a:graphicFrameLocks noGrp="1" noChangeAspect="1"/>
          </p:cNvGraphicFramePr>
          <p:nvPr>
            <p:ph sz="quarter" idx="2"/>
          </p:nvPr>
        </p:nvGraphicFramePr>
        <p:xfrm>
          <a:off x="492125" y="4276725"/>
          <a:ext cx="1243013" cy="1309688"/>
        </p:xfrm>
        <a:graphic>
          <a:graphicData uri="http://schemas.openxmlformats.org/presentationml/2006/ole">
            <p:oleObj spid="_x0000_s6148" name="Image Document" r:id="rId7" imgW="4048200" imgH="3962520" progId="Imaging.Document">
              <p:embed/>
            </p:oleObj>
          </a:graphicData>
        </a:graphic>
      </p:graphicFrame>
      <p:graphicFrame>
        <p:nvGraphicFramePr>
          <p:cNvPr id="6149" name="Object 448"/>
          <p:cNvGraphicFramePr>
            <a:graphicFrameLocks noGrp="1" noChangeAspect="1"/>
          </p:cNvGraphicFramePr>
          <p:nvPr>
            <p:ph sz="quarter" idx="3"/>
          </p:nvPr>
        </p:nvGraphicFramePr>
        <p:xfrm>
          <a:off x="2136775" y="3967163"/>
          <a:ext cx="1658938" cy="1778000"/>
        </p:xfrm>
        <a:graphic>
          <a:graphicData uri="http://schemas.openxmlformats.org/presentationml/2006/ole">
            <p:oleObj spid="_x0000_s6149" name="Image Document" r:id="rId8" imgW="3581280" imgH="3686040" progId="Imaging.Document">
              <p:embed/>
            </p:oleObj>
          </a:graphicData>
        </a:graphic>
      </p:graphicFrame>
      <p:grpSp>
        <p:nvGrpSpPr>
          <p:cNvPr id="6179" name="Group 436"/>
          <p:cNvGrpSpPr>
            <a:grpSpLocks/>
          </p:cNvGrpSpPr>
          <p:nvPr/>
        </p:nvGrpSpPr>
        <p:grpSpPr bwMode="auto">
          <a:xfrm>
            <a:off x="307975" y="2146300"/>
            <a:ext cx="3190875" cy="531813"/>
            <a:chOff x="254" y="3098"/>
            <a:chExt cx="2010" cy="335"/>
          </a:xfrm>
        </p:grpSpPr>
        <p:grpSp>
          <p:nvGrpSpPr>
            <p:cNvPr id="6183" name="Group 437"/>
            <p:cNvGrpSpPr>
              <a:grpSpLocks/>
            </p:cNvGrpSpPr>
            <p:nvPr/>
          </p:nvGrpSpPr>
          <p:grpSpPr bwMode="auto">
            <a:xfrm>
              <a:off x="1028" y="3098"/>
              <a:ext cx="600" cy="231"/>
              <a:chOff x="1846" y="1558"/>
              <a:chExt cx="600" cy="231"/>
            </a:xfrm>
          </p:grpSpPr>
          <p:sp>
            <p:nvSpPr>
              <p:cNvPr id="6184" name="Line 438"/>
              <p:cNvSpPr>
                <a:spLocks noChangeShapeType="1"/>
              </p:cNvSpPr>
              <p:nvPr/>
            </p:nvSpPr>
            <p:spPr bwMode="auto">
              <a:xfrm>
                <a:off x="1846" y="1774"/>
                <a:ext cx="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6185" name="Text Box 439"/>
              <p:cNvSpPr txBox="1">
                <a:spLocks noChangeArrowheads="1"/>
              </p:cNvSpPr>
              <p:nvPr/>
            </p:nvSpPr>
            <p:spPr bwMode="auto">
              <a:xfrm>
                <a:off x="2038" y="1558"/>
                <a:ext cx="24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>
                    <a:latin typeface="Monotype Corsiva" pitchFamily="66" charset="0"/>
                  </a:rPr>
                  <a:t>Z</a:t>
                </a:r>
              </a:p>
            </p:txBody>
          </p:sp>
        </p:grpSp>
        <p:graphicFrame>
          <p:nvGraphicFramePr>
            <p:cNvPr id="6155" name="Object 440"/>
            <p:cNvGraphicFramePr>
              <a:graphicFrameLocks noChangeAspect="1"/>
            </p:cNvGraphicFramePr>
            <p:nvPr/>
          </p:nvGraphicFramePr>
          <p:xfrm>
            <a:off x="254" y="3176"/>
            <a:ext cx="688" cy="198"/>
          </p:xfrm>
          <a:graphic>
            <a:graphicData uri="http://schemas.openxmlformats.org/presentationml/2006/ole">
              <p:oleObj spid="_x0000_s6155" name="Equation" r:id="rId9" imgW="761760" imgH="228600" progId="Equation.3">
                <p:embed/>
              </p:oleObj>
            </a:graphicData>
          </a:graphic>
        </p:graphicFrame>
        <p:graphicFrame>
          <p:nvGraphicFramePr>
            <p:cNvPr id="6156" name="Object 441"/>
            <p:cNvGraphicFramePr>
              <a:graphicFrameLocks noChangeAspect="1"/>
            </p:cNvGraphicFramePr>
            <p:nvPr/>
          </p:nvGraphicFramePr>
          <p:xfrm>
            <a:off x="1727" y="3169"/>
            <a:ext cx="537" cy="264"/>
          </p:xfrm>
          <a:graphic>
            <a:graphicData uri="http://schemas.openxmlformats.org/presentationml/2006/ole">
              <p:oleObj spid="_x0000_s6156" name="Equation" r:id="rId10" imgW="596880" imgH="393480" progId="Equation.3">
                <p:embed/>
              </p:oleObj>
            </a:graphicData>
          </a:graphic>
        </p:graphicFrame>
      </p:grpSp>
      <p:graphicFrame>
        <p:nvGraphicFramePr>
          <p:cNvPr id="6150" name="Object 442"/>
          <p:cNvGraphicFramePr>
            <a:graphicFrameLocks noChangeAspect="1"/>
          </p:cNvGraphicFramePr>
          <p:nvPr/>
        </p:nvGraphicFramePr>
        <p:xfrm>
          <a:off x="3705225" y="2238375"/>
          <a:ext cx="927100" cy="431800"/>
        </p:xfrm>
        <a:graphic>
          <a:graphicData uri="http://schemas.openxmlformats.org/presentationml/2006/ole">
            <p:oleObj spid="_x0000_s6150" name="Equation" r:id="rId11" imgW="927000" imgH="431640" progId="Equation.3">
              <p:embed/>
            </p:oleObj>
          </a:graphicData>
        </a:graphic>
      </p:graphicFrame>
      <p:sp>
        <p:nvSpPr>
          <p:cNvPr id="6180" name="Rectangle 444"/>
          <p:cNvSpPr>
            <a:spLocks noChangeArrowheads="1"/>
          </p:cNvSpPr>
          <p:nvPr/>
        </p:nvSpPr>
        <p:spPr bwMode="auto">
          <a:xfrm>
            <a:off x="0" y="32004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6151" name="Object 443"/>
          <p:cNvGraphicFramePr>
            <a:graphicFrameLocks noChangeAspect="1"/>
          </p:cNvGraphicFramePr>
          <p:nvPr/>
        </p:nvGraphicFramePr>
        <p:xfrm>
          <a:off x="390525" y="2990850"/>
          <a:ext cx="4305300" cy="523875"/>
        </p:xfrm>
        <a:graphic>
          <a:graphicData uri="http://schemas.openxmlformats.org/presentationml/2006/ole">
            <p:oleObj spid="_x0000_s6151" name="Equation" r:id="rId12" imgW="3873500" imgH="457200" progId="Equation.3">
              <p:embed/>
            </p:oleObj>
          </a:graphicData>
        </a:graphic>
      </p:graphicFrame>
      <p:graphicFrame>
        <p:nvGraphicFramePr>
          <p:cNvPr id="6152" name="Object 451"/>
          <p:cNvGraphicFramePr>
            <a:graphicFrameLocks noGrp="1" noChangeAspect="1"/>
          </p:cNvGraphicFramePr>
          <p:nvPr>
            <p:ph sz="quarter" idx="4"/>
          </p:nvPr>
        </p:nvGraphicFramePr>
        <p:xfrm>
          <a:off x="5783263" y="890588"/>
          <a:ext cx="1930400" cy="1797050"/>
        </p:xfrm>
        <a:graphic>
          <a:graphicData uri="http://schemas.openxmlformats.org/presentationml/2006/ole">
            <p:oleObj spid="_x0000_s6152" name="Image Document" r:id="rId13" imgW="3828960" imgH="3762360" progId="Imaging.Document">
              <p:embed/>
            </p:oleObj>
          </a:graphicData>
        </a:graphic>
      </p:graphicFrame>
      <p:graphicFrame>
        <p:nvGraphicFramePr>
          <p:cNvPr id="6153" name="Object 454"/>
          <p:cNvGraphicFramePr>
            <a:graphicFrameLocks noChangeAspect="1"/>
          </p:cNvGraphicFramePr>
          <p:nvPr/>
        </p:nvGraphicFramePr>
        <p:xfrm>
          <a:off x="6115050" y="2833688"/>
          <a:ext cx="1247775" cy="1190625"/>
        </p:xfrm>
        <a:graphic>
          <a:graphicData uri="http://schemas.openxmlformats.org/presentationml/2006/ole">
            <p:oleObj spid="_x0000_s6153" name="Image Document" r:id="rId14" imgW="3981600" imgH="3686040" progId="Imaging.Document">
              <p:embed/>
            </p:oleObj>
          </a:graphicData>
        </a:graphic>
      </p:graphicFrame>
      <p:graphicFrame>
        <p:nvGraphicFramePr>
          <p:cNvPr id="6154" name="Object 455"/>
          <p:cNvGraphicFramePr>
            <a:graphicFrameLocks noChangeAspect="1"/>
          </p:cNvGraphicFramePr>
          <p:nvPr/>
        </p:nvGraphicFramePr>
        <p:xfrm>
          <a:off x="6081713" y="4462463"/>
          <a:ext cx="1476375" cy="1219200"/>
        </p:xfrm>
        <a:graphic>
          <a:graphicData uri="http://schemas.openxmlformats.org/presentationml/2006/ole">
            <p:oleObj spid="_x0000_s6154" name="Image Document" r:id="rId15" imgW="4410000" imgH="3781440" progId="Imaging.Document">
              <p:embed/>
            </p:oleObj>
          </a:graphicData>
        </a:graphic>
      </p:graphicFrame>
      <p:sp>
        <p:nvSpPr>
          <p:cNvPr id="6181" name="Text Box 456"/>
          <p:cNvSpPr txBox="1">
            <a:spLocks noChangeArrowheads="1"/>
          </p:cNvSpPr>
          <p:nvPr/>
        </p:nvSpPr>
        <p:spPr bwMode="auto">
          <a:xfrm>
            <a:off x="4489450" y="4641850"/>
            <a:ext cx="708025" cy="485775"/>
          </a:xfrm>
          <a:prstGeom prst="rect">
            <a:avLst/>
          </a:prstGeom>
          <a:noFill/>
          <a:ln w="28575">
            <a:solidFill>
              <a:srgbClr val="00CCFF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b&gt;1</a:t>
            </a:r>
          </a:p>
        </p:txBody>
      </p:sp>
      <p:sp>
        <p:nvSpPr>
          <p:cNvPr id="6182" name="AutoShape 457"/>
          <p:cNvSpPr>
            <a:spLocks noChangeArrowheads="1"/>
          </p:cNvSpPr>
          <p:nvPr/>
        </p:nvSpPr>
        <p:spPr bwMode="auto">
          <a:xfrm>
            <a:off x="3895725" y="4800600"/>
            <a:ext cx="400050" cy="238125"/>
          </a:xfrm>
          <a:prstGeom prst="leftArrow">
            <a:avLst>
              <a:gd name="adj1" fmla="val 50000"/>
              <a:gd name="adj2" fmla="val 42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9" name="Date Placeholder 2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7180" name="Slide Number Placeholder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F3CE5EE-5078-430F-988A-871B4322043D}" type="slidenum">
              <a:rPr lang="en-US" smtClean="0"/>
              <a:pPr/>
              <a:t>99</a:t>
            </a:fld>
            <a:endParaRPr lang="en-US" smtClean="0"/>
          </a:p>
        </p:txBody>
      </p:sp>
      <p:sp>
        <p:nvSpPr>
          <p:cNvPr id="7181" name="Rectangle 11"/>
          <p:cNvSpPr>
            <a:spLocks noChangeArrowheads="1"/>
          </p:cNvSpPr>
          <p:nvPr/>
        </p:nvSpPr>
        <p:spPr bwMode="auto">
          <a:xfrm>
            <a:off x="3848100" y="32004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182" name="Rectangle 13"/>
          <p:cNvSpPr>
            <a:spLocks noChangeArrowheads="1"/>
          </p:cNvSpPr>
          <p:nvPr/>
        </p:nvSpPr>
        <p:spPr bwMode="auto">
          <a:xfrm>
            <a:off x="3967163" y="33289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183" name="Rectangle 15"/>
          <p:cNvSpPr>
            <a:spLocks noChangeArrowheads="1"/>
          </p:cNvSpPr>
          <p:nvPr/>
        </p:nvSpPr>
        <p:spPr bwMode="auto">
          <a:xfrm>
            <a:off x="371475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184" name="Rectangle 17"/>
          <p:cNvSpPr>
            <a:spLocks noChangeArrowheads="1"/>
          </p:cNvSpPr>
          <p:nvPr/>
        </p:nvSpPr>
        <p:spPr bwMode="auto">
          <a:xfrm>
            <a:off x="4071938" y="31956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185" name="Rectangle 66"/>
          <p:cNvSpPr>
            <a:spLocks noChangeArrowheads="1"/>
          </p:cNvSpPr>
          <p:nvPr/>
        </p:nvSpPr>
        <p:spPr bwMode="auto">
          <a:xfrm>
            <a:off x="0" y="28432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186" name="Rectangle 94"/>
          <p:cNvSpPr>
            <a:spLocks noChangeArrowheads="1"/>
          </p:cNvSpPr>
          <p:nvPr/>
        </p:nvSpPr>
        <p:spPr bwMode="auto">
          <a:xfrm>
            <a:off x="0" y="28575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187" name="Rectangle 96"/>
          <p:cNvSpPr>
            <a:spLocks noChangeArrowheads="1"/>
          </p:cNvSpPr>
          <p:nvPr/>
        </p:nvSpPr>
        <p:spPr bwMode="auto">
          <a:xfrm>
            <a:off x="0" y="32194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188" name="Rectangle 112"/>
          <p:cNvSpPr>
            <a:spLocks noChangeArrowheads="1"/>
          </p:cNvSpPr>
          <p:nvPr/>
        </p:nvSpPr>
        <p:spPr bwMode="auto">
          <a:xfrm>
            <a:off x="0" y="31956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189" name="Rectangle 114"/>
          <p:cNvSpPr>
            <a:spLocks noChangeArrowheads="1"/>
          </p:cNvSpPr>
          <p:nvPr/>
        </p:nvSpPr>
        <p:spPr bwMode="auto">
          <a:xfrm>
            <a:off x="0" y="31956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190" name="Rectangle 145"/>
          <p:cNvSpPr>
            <a:spLocks noChangeArrowheads="1"/>
          </p:cNvSpPr>
          <p:nvPr/>
        </p:nvSpPr>
        <p:spPr bwMode="auto">
          <a:xfrm>
            <a:off x="0" y="31718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191" name="Rectangle 147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192" name="Rectangle 149"/>
          <p:cNvSpPr>
            <a:spLocks noChangeArrowheads="1"/>
          </p:cNvSpPr>
          <p:nvPr/>
        </p:nvSpPr>
        <p:spPr bwMode="auto">
          <a:xfrm>
            <a:off x="0" y="32004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193" name="Rectangle 152"/>
          <p:cNvSpPr>
            <a:spLocks noChangeArrowheads="1"/>
          </p:cNvSpPr>
          <p:nvPr/>
        </p:nvSpPr>
        <p:spPr bwMode="auto">
          <a:xfrm>
            <a:off x="0" y="32004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194" name="Line 295"/>
          <p:cNvSpPr>
            <a:spLocks noChangeShapeType="1"/>
          </p:cNvSpPr>
          <p:nvPr/>
        </p:nvSpPr>
        <p:spPr bwMode="auto">
          <a:xfrm flipV="1">
            <a:off x="10287000" y="2533650"/>
            <a:ext cx="0" cy="2857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7195" name="Line 296"/>
          <p:cNvSpPr>
            <a:spLocks noChangeShapeType="1"/>
          </p:cNvSpPr>
          <p:nvPr/>
        </p:nvSpPr>
        <p:spPr bwMode="auto">
          <a:xfrm flipV="1">
            <a:off x="10448925" y="2647950"/>
            <a:ext cx="0" cy="1714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7196" name="Oval 300"/>
          <p:cNvSpPr>
            <a:spLocks noChangeArrowheads="1"/>
          </p:cNvSpPr>
          <p:nvPr/>
        </p:nvSpPr>
        <p:spPr bwMode="auto">
          <a:xfrm>
            <a:off x="10429875" y="2590800"/>
            <a:ext cx="44450" cy="60325"/>
          </a:xfrm>
          <a:prstGeom prst="ellipse">
            <a:avLst/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197" name="Text Box 306"/>
          <p:cNvSpPr txBox="1">
            <a:spLocks noChangeArrowheads="1"/>
          </p:cNvSpPr>
          <p:nvPr/>
        </p:nvSpPr>
        <p:spPr bwMode="auto">
          <a:xfrm>
            <a:off x="10248900" y="2400300"/>
            <a:ext cx="100013" cy="147638"/>
          </a:xfrm>
          <a:prstGeom prst="rect">
            <a:avLst/>
          </a:prstGeom>
          <a:solidFill>
            <a:srgbClr val="FFFFFF"/>
          </a:solidFill>
          <a:ln w="9525">
            <a:solidFill>
              <a:srgbClr val="FFFFFF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en-US" sz="1200" b="0"/>
              <a:t>+</a:t>
            </a:r>
            <a:endParaRPr lang="en-US"/>
          </a:p>
        </p:txBody>
      </p:sp>
      <p:graphicFrame>
        <p:nvGraphicFramePr>
          <p:cNvPr id="7170" name="Object 407"/>
          <p:cNvGraphicFramePr>
            <a:graphicFrameLocks noGrp="1" noChangeAspect="1"/>
          </p:cNvGraphicFramePr>
          <p:nvPr>
            <p:ph/>
          </p:nvPr>
        </p:nvGraphicFramePr>
        <p:xfrm>
          <a:off x="609600" y="1355725"/>
          <a:ext cx="2962275" cy="479425"/>
        </p:xfrm>
        <a:graphic>
          <a:graphicData uri="http://schemas.openxmlformats.org/presentationml/2006/ole">
            <p:oleObj spid="_x0000_s7170" name="Equation" r:id="rId3" imgW="2667000" imgH="431800" progId="Equation.3">
              <p:embed/>
            </p:oleObj>
          </a:graphicData>
        </a:graphic>
      </p:graphicFrame>
      <p:sp>
        <p:nvSpPr>
          <p:cNvPr id="7198" name="Rectangle 409"/>
          <p:cNvSpPr>
            <a:spLocks noChangeArrowheads="1"/>
          </p:cNvSpPr>
          <p:nvPr/>
        </p:nvSpPr>
        <p:spPr bwMode="auto">
          <a:xfrm>
            <a:off x="0" y="835025"/>
            <a:ext cx="91440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pt-PT">
                <a:solidFill>
                  <a:srgbClr val="FF0000"/>
                </a:solidFill>
              </a:rPr>
              <a:t> Transformada-z Inversa</a:t>
            </a:r>
            <a:endParaRPr lang="pt-PT" sz="2800" b="0"/>
          </a:p>
        </p:txBody>
      </p:sp>
      <p:sp>
        <p:nvSpPr>
          <p:cNvPr id="7199" name="Rectangle 411"/>
          <p:cNvSpPr>
            <a:spLocks noChangeArrowheads="1"/>
          </p:cNvSpPr>
          <p:nvPr/>
        </p:nvSpPr>
        <p:spPr bwMode="auto">
          <a:xfrm>
            <a:off x="0" y="32051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7171" name="Object 410"/>
          <p:cNvGraphicFramePr>
            <a:graphicFrameLocks noChangeAspect="1"/>
          </p:cNvGraphicFramePr>
          <p:nvPr/>
        </p:nvGraphicFramePr>
        <p:xfrm>
          <a:off x="571500" y="1985963"/>
          <a:ext cx="4876800" cy="447675"/>
        </p:xfrm>
        <a:graphic>
          <a:graphicData uri="http://schemas.openxmlformats.org/presentationml/2006/ole">
            <p:oleObj spid="_x0000_s7171" name="Equation" r:id="rId4" imgW="4876800" imgH="444500" progId="Equation.3">
              <p:embed/>
            </p:oleObj>
          </a:graphicData>
        </a:graphic>
      </p:graphicFrame>
      <p:sp>
        <p:nvSpPr>
          <p:cNvPr id="7200" name="Rectangle 412"/>
          <p:cNvSpPr>
            <a:spLocks noChangeArrowheads="1"/>
          </p:cNvSpPr>
          <p:nvPr/>
        </p:nvSpPr>
        <p:spPr bwMode="auto">
          <a:xfrm>
            <a:off x="-276225" y="2654300"/>
            <a:ext cx="9144000" cy="64928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/>
              <a:t>A equação anterior é a expressão formal da transformada-z inversa. O seu uso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/>
              <a:t>envolve o cálculo de um integral de linha ao longo de um contorno fechado.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/>
              <a:t>Por isso muito raramente é usado dado existirem métodos alternativos, onde o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/>
              <a:t>mais comum é a decomposição em fracções parciais.</a:t>
            </a:r>
            <a:r>
              <a:rPr lang="pt-PT" sz="2000" b="0">
                <a:solidFill>
                  <a:srgbClr val="00CCFF"/>
                </a:solidFill>
              </a:rPr>
              <a:t> 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sp>
        <p:nvSpPr>
          <p:cNvPr id="7201" name="Rectangle 413"/>
          <p:cNvSpPr>
            <a:spLocks noChangeArrowheads="1"/>
          </p:cNvSpPr>
          <p:nvPr/>
        </p:nvSpPr>
        <p:spPr bwMode="auto">
          <a:xfrm>
            <a:off x="0" y="4283075"/>
            <a:ext cx="9144000" cy="64928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Exemplo 6: </a:t>
            </a:r>
            <a:r>
              <a:rPr lang="pt-PT" sz="1800" b="0"/>
              <a:t>Determine x[n] para </a:t>
            </a:r>
            <a:r>
              <a:rPr lang="pt-PT" sz="2000" b="0">
                <a:solidFill>
                  <a:srgbClr val="00CCFF"/>
                </a:solidFill>
              </a:rPr>
              <a:t> 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sp>
        <p:nvSpPr>
          <p:cNvPr id="7202" name="Rectangle 415"/>
          <p:cNvSpPr>
            <a:spLocks noChangeArrowheads="1"/>
          </p:cNvSpPr>
          <p:nvPr/>
        </p:nvSpPr>
        <p:spPr bwMode="auto">
          <a:xfrm>
            <a:off x="0" y="30146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7172" name="Object 414"/>
          <p:cNvGraphicFramePr>
            <a:graphicFrameLocks noChangeAspect="1"/>
          </p:cNvGraphicFramePr>
          <p:nvPr/>
        </p:nvGraphicFramePr>
        <p:xfrm>
          <a:off x="4295775" y="4110038"/>
          <a:ext cx="2714625" cy="828675"/>
        </p:xfrm>
        <a:graphic>
          <a:graphicData uri="http://schemas.openxmlformats.org/presentationml/2006/ole">
            <p:oleObj spid="_x0000_s7172" name="Equation" r:id="rId5" imgW="2717800" imgH="825500" progId="Equation.3">
              <p:embed/>
            </p:oleObj>
          </a:graphicData>
        </a:graphic>
      </p:graphicFrame>
      <p:sp>
        <p:nvSpPr>
          <p:cNvPr id="7203" name="Rectangle 417"/>
          <p:cNvSpPr>
            <a:spLocks noChangeArrowheads="1"/>
          </p:cNvSpPr>
          <p:nvPr/>
        </p:nvSpPr>
        <p:spPr bwMode="auto">
          <a:xfrm>
            <a:off x="0" y="31289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7173" name="Object 416"/>
          <p:cNvGraphicFramePr>
            <a:graphicFrameLocks noChangeAspect="1"/>
          </p:cNvGraphicFramePr>
          <p:nvPr/>
        </p:nvGraphicFramePr>
        <p:xfrm>
          <a:off x="609600" y="4929188"/>
          <a:ext cx="1704975" cy="600075"/>
        </p:xfrm>
        <a:graphic>
          <a:graphicData uri="http://schemas.openxmlformats.org/presentationml/2006/ole">
            <p:oleObj spid="_x0000_s7173" name="Equation" r:id="rId6" imgW="1701800" imgH="596900" progId="Equation.3">
              <p:embed/>
            </p:oleObj>
          </a:graphicData>
        </a:graphic>
      </p:graphicFrame>
      <p:grpSp>
        <p:nvGrpSpPr>
          <p:cNvPr id="7204" name="Group 424"/>
          <p:cNvGrpSpPr>
            <a:grpSpLocks/>
          </p:cNvGrpSpPr>
          <p:nvPr/>
        </p:nvGrpSpPr>
        <p:grpSpPr bwMode="auto">
          <a:xfrm>
            <a:off x="5292725" y="4921250"/>
            <a:ext cx="3486150" cy="728663"/>
            <a:chOff x="448" y="3646"/>
            <a:chExt cx="2196" cy="459"/>
          </a:xfrm>
        </p:grpSpPr>
        <p:grpSp>
          <p:nvGrpSpPr>
            <p:cNvPr id="7210" name="Group 419"/>
            <p:cNvGrpSpPr>
              <a:grpSpLocks/>
            </p:cNvGrpSpPr>
            <p:nvPr/>
          </p:nvGrpSpPr>
          <p:grpSpPr bwMode="auto">
            <a:xfrm>
              <a:off x="832" y="3646"/>
              <a:ext cx="600" cy="231"/>
              <a:chOff x="1846" y="1558"/>
              <a:chExt cx="600" cy="231"/>
            </a:xfrm>
          </p:grpSpPr>
          <p:sp>
            <p:nvSpPr>
              <p:cNvPr id="7211" name="Line 420"/>
              <p:cNvSpPr>
                <a:spLocks noChangeShapeType="1"/>
              </p:cNvSpPr>
              <p:nvPr/>
            </p:nvSpPr>
            <p:spPr bwMode="auto">
              <a:xfrm>
                <a:off x="1846" y="1774"/>
                <a:ext cx="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7212" name="Text Box 421"/>
              <p:cNvSpPr txBox="1">
                <a:spLocks noChangeArrowheads="1"/>
              </p:cNvSpPr>
              <p:nvPr/>
            </p:nvSpPr>
            <p:spPr bwMode="auto">
              <a:xfrm>
                <a:off x="2038" y="1558"/>
                <a:ext cx="24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>
                    <a:latin typeface="Monotype Corsiva" pitchFamily="66" charset="0"/>
                  </a:rPr>
                  <a:t>Z</a:t>
                </a:r>
              </a:p>
            </p:txBody>
          </p:sp>
        </p:grpSp>
        <p:graphicFrame>
          <p:nvGraphicFramePr>
            <p:cNvPr id="7177" name="Object 422"/>
            <p:cNvGraphicFramePr>
              <a:graphicFrameLocks noChangeAspect="1"/>
            </p:cNvGraphicFramePr>
            <p:nvPr/>
          </p:nvGraphicFramePr>
          <p:xfrm>
            <a:off x="448" y="3729"/>
            <a:ext cx="287" cy="187"/>
          </p:xfrm>
          <a:graphic>
            <a:graphicData uri="http://schemas.openxmlformats.org/presentationml/2006/ole">
              <p:oleObj spid="_x0000_s7177" name="Equation" r:id="rId7" imgW="317160" imgH="215640" progId="Equation.3">
                <p:embed/>
              </p:oleObj>
            </a:graphicData>
          </a:graphic>
        </p:graphicFrame>
        <p:graphicFrame>
          <p:nvGraphicFramePr>
            <p:cNvPr id="7178" name="Object 423"/>
            <p:cNvGraphicFramePr>
              <a:graphicFrameLocks noChangeAspect="1"/>
            </p:cNvGraphicFramePr>
            <p:nvPr/>
          </p:nvGraphicFramePr>
          <p:xfrm>
            <a:off x="1435" y="3714"/>
            <a:ext cx="1209" cy="391"/>
          </p:xfrm>
          <a:graphic>
            <a:graphicData uri="http://schemas.openxmlformats.org/presentationml/2006/ole">
              <p:oleObj spid="_x0000_s7178" name="Equation" r:id="rId8" imgW="1346040" imgH="583920" progId="Equation.3">
                <p:embed/>
              </p:oleObj>
            </a:graphicData>
          </a:graphic>
        </p:graphicFrame>
      </p:grpSp>
      <p:grpSp>
        <p:nvGrpSpPr>
          <p:cNvPr id="7205" name="Group 425"/>
          <p:cNvGrpSpPr>
            <a:grpSpLocks/>
          </p:cNvGrpSpPr>
          <p:nvPr/>
        </p:nvGrpSpPr>
        <p:grpSpPr bwMode="auto">
          <a:xfrm>
            <a:off x="5395913" y="5670550"/>
            <a:ext cx="3494087" cy="728663"/>
            <a:chOff x="437" y="3646"/>
            <a:chExt cx="2201" cy="459"/>
          </a:xfrm>
        </p:grpSpPr>
        <p:grpSp>
          <p:nvGrpSpPr>
            <p:cNvPr id="7207" name="Group 426"/>
            <p:cNvGrpSpPr>
              <a:grpSpLocks/>
            </p:cNvGrpSpPr>
            <p:nvPr/>
          </p:nvGrpSpPr>
          <p:grpSpPr bwMode="auto">
            <a:xfrm>
              <a:off x="832" y="3646"/>
              <a:ext cx="600" cy="231"/>
              <a:chOff x="1846" y="1558"/>
              <a:chExt cx="600" cy="231"/>
            </a:xfrm>
          </p:grpSpPr>
          <p:sp>
            <p:nvSpPr>
              <p:cNvPr id="7208" name="Line 427"/>
              <p:cNvSpPr>
                <a:spLocks noChangeShapeType="1"/>
              </p:cNvSpPr>
              <p:nvPr/>
            </p:nvSpPr>
            <p:spPr bwMode="auto">
              <a:xfrm>
                <a:off x="1846" y="1774"/>
                <a:ext cx="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7209" name="Text Box 428"/>
              <p:cNvSpPr txBox="1">
                <a:spLocks noChangeArrowheads="1"/>
              </p:cNvSpPr>
              <p:nvPr/>
            </p:nvSpPr>
            <p:spPr bwMode="auto">
              <a:xfrm>
                <a:off x="2038" y="1558"/>
                <a:ext cx="24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>
                    <a:latin typeface="Monotype Corsiva" pitchFamily="66" charset="0"/>
                  </a:rPr>
                  <a:t>Z</a:t>
                </a:r>
              </a:p>
            </p:txBody>
          </p:sp>
        </p:grpSp>
        <p:graphicFrame>
          <p:nvGraphicFramePr>
            <p:cNvPr id="7175" name="Object 429"/>
            <p:cNvGraphicFramePr>
              <a:graphicFrameLocks noChangeAspect="1"/>
            </p:cNvGraphicFramePr>
            <p:nvPr/>
          </p:nvGraphicFramePr>
          <p:xfrm>
            <a:off x="437" y="3729"/>
            <a:ext cx="310" cy="187"/>
          </p:xfrm>
          <a:graphic>
            <a:graphicData uri="http://schemas.openxmlformats.org/presentationml/2006/ole">
              <p:oleObj spid="_x0000_s7175" name="Equation" r:id="rId9" imgW="342720" imgH="215640" progId="Equation.3">
                <p:embed/>
              </p:oleObj>
            </a:graphicData>
          </a:graphic>
        </p:graphicFrame>
        <p:graphicFrame>
          <p:nvGraphicFramePr>
            <p:cNvPr id="7176" name="Object 430"/>
            <p:cNvGraphicFramePr>
              <a:graphicFrameLocks noChangeAspect="1"/>
            </p:cNvGraphicFramePr>
            <p:nvPr/>
          </p:nvGraphicFramePr>
          <p:xfrm>
            <a:off x="1441" y="3714"/>
            <a:ext cx="1197" cy="391"/>
          </p:xfrm>
          <a:graphic>
            <a:graphicData uri="http://schemas.openxmlformats.org/presentationml/2006/ole">
              <p:oleObj spid="_x0000_s7176" name="Equation" r:id="rId10" imgW="1333440" imgH="583920" progId="Equation.3">
                <p:embed/>
              </p:oleObj>
            </a:graphicData>
          </a:graphic>
        </p:graphicFrame>
      </p:grpSp>
      <p:sp>
        <p:nvSpPr>
          <p:cNvPr id="7206" name="Rectangle 432"/>
          <p:cNvSpPr>
            <a:spLocks noChangeArrowheads="1"/>
          </p:cNvSpPr>
          <p:nvPr/>
        </p:nvSpPr>
        <p:spPr bwMode="auto">
          <a:xfrm>
            <a:off x="0" y="31956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7174" name="Object 431"/>
          <p:cNvGraphicFramePr>
            <a:graphicFrameLocks noChangeAspect="1"/>
          </p:cNvGraphicFramePr>
          <p:nvPr/>
        </p:nvGraphicFramePr>
        <p:xfrm>
          <a:off x="962025" y="5795963"/>
          <a:ext cx="1905000" cy="523875"/>
        </p:xfrm>
        <a:graphic>
          <a:graphicData uri="http://schemas.openxmlformats.org/presentationml/2006/ole">
            <p:oleObj spid="_x0000_s7174" name="Equation" r:id="rId11" imgW="1765300" imgH="46990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0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8201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BB8B6DAC-B0AE-4F29-90F6-C84133C94800}" type="slidenum">
              <a:rPr lang="en-US" smtClean="0"/>
              <a:pPr/>
              <a:t>100</a:t>
            </a:fld>
            <a:endParaRPr lang="en-US" smtClean="0"/>
          </a:p>
        </p:txBody>
      </p:sp>
      <p:sp>
        <p:nvSpPr>
          <p:cNvPr id="8202" name="Rectangle 4"/>
          <p:cNvSpPr>
            <a:spLocks noChangeArrowheads="1"/>
          </p:cNvSpPr>
          <p:nvPr/>
        </p:nvSpPr>
        <p:spPr bwMode="auto">
          <a:xfrm>
            <a:off x="0" y="873125"/>
            <a:ext cx="9144000" cy="64928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Exemplo 7: </a:t>
            </a:r>
            <a:r>
              <a:rPr lang="pt-PT" sz="1800" b="0"/>
              <a:t>Considere o exemplo 6 com </a:t>
            </a:r>
            <a:r>
              <a:rPr lang="pt-PT" sz="2000" b="0">
                <a:solidFill>
                  <a:srgbClr val="00CCFF"/>
                </a:solidFill>
              </a:rPr>
              <a:t> 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graphicFrame>
        <p:nvGraphicFramePr>
          <p:cNvPr id="8194" name="Object 5"/>
          <p:cNvGraphicFramePr>
            <a:graphicFrameLocks noGrp="1" noChangeAspect="1"/>
          </p:cNvGraphicFramePr>
          <p:nvPr>
            <p:ph sz="half" idx="1"/>
          </p:nvPr>
        </p:nvGraphicFramePr>
        <p:xfrm>
          <a:off x="4959350" y="884238"/>
          <a:ext cx="1130300" cy="393700"/>
        </p:xfrm>
        <a:graphic>
          <a:graphicData uri="http://schemas.openxmlformats.org/presentationml/2006/ole">
            <p:oleObj spid="_x0000_s8194" name="Equation" r:id="rId3" imgW="1130040" imgH="393480" progId="Equation.3">
              <p:embed/>
            </p:oleObj>
          </a:graphicData>
        </a:graphic>
      </p:graphicFrame>
      <p:grpSp>
        <p:nvGrpSpPr>
          <p:cNvPr id="8203" name="Group 27"/>
          <p:cNvGrpSpPr>
            <a:grpSpLocks/>
          </p:cNvGrpSpPr>
          <p:nvPr/>
        </p:nvGrpSpPr>
        <p:grpSpPr bwMode="auto">
          <a:xfrm>
            <a:off x="987425" y="1577975"/>
            <a:ext cx="3486150" cy="728663"/>
            <a:chOff x="622" y="994"/>
            <a:chExt cx="2196" cy="459"/>
          </a:xfrm>
        </p:grpSpPr>
        <p:grpSp>
          <p:nvGrpSpPr>
            <p:cNvPr id="8210" name="Group 8"/>
            <p:cNvGrpSpPr>
              <a:grpSpLocks/>
            </p:cNvGrpSpPr>
            <p:nvPr/>
          </p:nvGrpSpPr>
          <p:grpSpPr bwMode="auto">
            <a:xfrm>
              <a:off x="1006" y="994"/>
              <a:ext cx="600" cy="231"/>
              <a:chOff x="1846" y="1558"/>
              <a:chExt cx="600" cy="231"/>
            </a:xfrm>
          </p:grpSpPr>
          <p:sp>
            <p:nvSpPr>
              <p:cNvPr id="8211" name="Line 9"/>
              <p:cNvSpPr>
                <a:spLocks noChangeShapeType="1"/>
              </p:cNvSpPr>
              <p:nvPr/>
            </p:nvSpPr>
            <p:spPr bwMode="auto">
              <a:xfrm>
                <a:off x="1846" y="1774"/>
                <a:ext cx="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8212" name="Text Box 10"/>
              <p:cNvSpPr txBox="1">
                <a:spLocks noChangeArrowheads="1"/>
              </p:cNvSpPr>
              <p:nvPr/>
            </p:nvSpPr>
            <p:spPr bwMode="auto">
              <a:xfrm>
                <a:off x="2038" y="1558"/>
                <a:ext cx="24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>
                    <a:latin typeface="Monotype Corsiva" pitchFamily="66" charset="0"/>
                  </a:rPr>
                  <a:t>Z</a:t>
                </a:r>
              </a:p>
            </p:txBody>
          </p:sp>
        </p:grpSp>
        <p:graphicFrame>
          <p:nvGraphicFramePr>
            <p:cNvPr id="8198" name="Object 11"/>
            <p:cNvGraphicFramePr>
              <a:graphicFrameLocks noChangeAspect="1"/>
            </p:cNvGraphicFramePr>
            <p:nvPr/>
          </p:nvGraphicFramePr>
          <p:xfrm>
            <a:off x="622" y="1077"/>
            <a:ext cx="287" cy="187"/>
          </p:xfrm>
          <a:graphic>
            <a:graphicData uri="http://schemas.openxmlformats.org/presentationml/2006/ole">
              <p:oleObj spid="_x0000_s8198" name="Equation" r:id="rId4" imgW="317160" imgH="215640" progId="Equation.3">
                <p:embed/>
              </p:oleObj>
            </a:graphicData>
          </a:graphic>
        </p:graphicFrame>
        <p:graphicFrame>
          <p:nvGraphicFramePr>
            <p:cNvPr id="8199" name="Object 12"/>
            <p:cNvGraphicFramePr>
              <a:graphicFrameLocks noChangeAspect="1"/>
            </p:cNvGraphicFramePr>
            <p:nvPr/>
          </p:nvGraphicFramePr>
          <p:xfrm>
            <a:off x="1609" y="1062"/>
            <a:ext cx="1209" cy="391"/>
          </p:xfrm>
          <a:graphic>
            <a:graphicData uri="http://schemas.openxmlformats.org/presentationml/2006/ole">
              <p:oleObj spid="_x0000_s8199" name="Equation" r:id="rId5" imgW="1346040" imgH="583920" progId="Equation.3">
                <p:embed/>
              </p:oleObj>
            </a:graphicData>
          </a:graphic>
        </p:graphicFrame>
      </p:grpSp>
      <p:grpSp>
        <p:nvGrpSpPr>
          <p:cNvPr id="8204" name="Group 13"/>
          <p:cNvGrpSpPr>
            <a:grpSpLocks/>
          </p:cNvGrpSpPr>
          <p:nvPr/>
        </p:nvGrpSpPr>
        <p:grpSpPr bwMode="auto">
          <a:xfrm>
            <a:off x="966788" y="2298700"/>
            <a:ext cx="3494087" cy="728663"/>
            <a:chOff x="437" y="3646"/>
            <a:chExt cx="2201" cy="459"/>
          </a:xfrm>
        </p:grpSpPr>
        <p:grpSp>
          <p:nvGrpSpPr>
            <p:cNvPr id="8207" name="Group 14"/>
            <p:cNvGrpSpPr>
              <a:grpSpLocks/>
            </p:cNvGrpSpPr>
            <p:nvPr/>
          </p:nvGrpSpPr>
          <p:grpSpPr bwMode="auto">
            <a:xfrm>
              <a:off x="832" y="3646"/>
              <a:ext cx="600" cy="231"/>
              <a:chOff x="1846" y="1558"/>
              <a:chExt cx="600" cy="231"/>
            </a:xfrm>
          </p:grpSpPr>
          <p:sp>
            <p:nvSpPr>
              <p:cNvPr id="8208" name="Line 15"/>
              <p:cNvSpPr>
                <a:spLocks noChangeShapeType="1"/>
              </p:cNvSpPr>
              <p:nvPr/>
            </p:nvSpPr>
            <p:spPr bwMode="auto">
              <a:xfrm>
                <a:off x="1846" y="1774"/>
                <a:ext cx="600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pt-PT"/>
              </a:p>
            </p:txBody>
          </p:sp>
          <p:sp>
            <p:nvSpPr>
              <p:cNvPr id="8209" name="Text Box 16"/>
              <p:cNvSpPr txBox="1">
                <a:spLocks noChangeArrowheads="1"/>
              </p:cNvSpPr>
              <p:nvPr/>
            </p:nvSpPr>
            <p:spPr bwMode="auto">
              <a:xfrm>
                <a:off x="2038" y="1558"/>
                <a:ext cx="24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>
                    <a:latin typeface="Monotype Corsiva" pitchFamily="66" charset="0"/>
                  </a:rPr>
                  <a:t>Z</a:t>
                </a:r>
              </a:p>
            </p:txBody>
          </p:sp>
        </p:grpSp>
        <p:graphicFrame>
          <p:nvGraphicFramePr>
            <p:cNvPr id="8196" name="Object 17"/>
            <p:cNvGraphicFramePr>
              <a:graphicFrameLocks noChangeAspect="1"/>
            </p:cNvGraphicFramePr>
            <p:nvPr/>
          </p:nvGraphicFramePr>
          <p:xfrm>
            <a:off x="437" y="3729"/>
            <a:ext cx="310" cy="187"/>
          </p:xfrm>
          <a:graphic>
            <a:graphicData uri="http://schemas.openxmlformats.org/presentationml/2006/ole">
              <p:oleObj spid="_x0000_s8196" name="Equation" r:id="rId6" imgW="342720" imgH="215640" progId="Equation.3">
                <p:embed/>
              </p:oleObj>
            </a:graphicData>
          </a:graphic>
        </p:graphicFrame>
        <p:graphicFrame>
          <p:nvGraphicFramePr>
            <p:cNvPr id="8197" name="Object 18"/>
            <p:cNvGraphicFramePr>
              <a:graphicFrameLocks noChangeAspect="1"/>
            </p:cNvGraphicFramePr>
            <p:nvPr/>
          </p:nvGraphicFramePr>
          <p:xfrm>
            <a:off x="1441" y="3714"/>
            <a:ext cx="1197" cy="391"/>
          </p:xfrm>
          <a:graphic>
            <a:graphicData uri="http://schemas.openxmlformats.org/presentationml/2006/ole">
              <p:oleObj spid="_x0000_s8197" name="Equation" r:id="rId7" imgW="1333440" imgH="583920" progId="Equation.3">
                <p:embed/>
              </p:oleObj>
            </a:graphicData>
          </a:graphic>
        </p:graphicFrame>
      </p:grpSp>
      <p:sp>
        <p:nvSpPr>
          <p:cNvPr id="8205" name="Rectangle 20"/>
          <p:cNvSpPr>
            <a:spLocks noChangeArrowheads="1"/>
          </p:cNvSpPr>
          <p:nvPr/>
        </p:nvSpPr>
        <p:spPr bwMode="auto">
          <a:xfrm>
            <a:off x="0" y="319563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/>
            <a:endParaRPr lang="en-US"/>
          </a:p>
        </p:txBody>
      </p:sp>
      <p:graphicFrame>
        <p:nvGraphicFramePr>
          <p:cNvPr id="8195" name="Object 19"/>
          <p:cNvGraphicFramePr>
            <a:graphicFrameLocks noChangeAspect="1"/>
          </p:cNvGraphicFramePr>
          <p:nvPr/>
        </p:nvGraphicFramePr>
        <p:xfrm>
          <a:off x="5286375" y="2033588"/>
          <a:ext cx="2381250" cy="514350"/>
        </p:xfrm>
        <a:graphic>
          <a:graphicData uri="http://schemas.openxmlformats.org/presentationml/2006/ole">
            <p:oleObj spid="_x0000_s8195" name="Equation" r:id="rId8" imgW="2070100" imgH="469900" progId="Equation.3">
              <p:embed/>
            </p:oleObj>
          </a:graphicData>
        </a:graphic>
      </p:graphicFrame>
      <p:sp>
        <p:nvSpPr>
          <p:cNvPr id="8206" name="Rectangle 2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0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r>
              <a:rPr lang="pt-PT" smtClean="0"/>
              <a:t>Processamento de Sinal       Carlos Lima (DEI-Universidade do Minho)</a:t>
            </a:r>
          </a:p>
        </p:txBody>
      </p:sp>
      <p:sp>
        <p:nvSpPr>
          <p:cNvPr id="9231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D03E66F4-9444-4C27-961F-71D10EF4428F}" type="slidenum">
              <a:rPr lang="en-US" smtClean="0"/>
              <a:pPr/>
              <a:t>101</a:t>
            </a:fld>
            <a:endParaRPr lang="en-US" smtClean="0"/>
          </a:p>
        </p:txBody>
      </p:sp>
      <p:sp>
        <p:nvSpPr>
          <p:cNvPr id="9232" name="Rectangle 4"/>
          <p:cNvSpPr>
            <a:spLocks noChangeArrowheads="1"/>
          </p:cNvSpPr>
          <p:nvPr/>
        </p:nvSpPr>
        <p:spPr bwMode="auto">
          <a:xfrm>
            <a:off x="0" y="835025"/>
            <a:ext cx="91440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pt-PT">
                <a:solidFill>
                  <a:srgbClr val="FF0000"/>
                </a:solidFill>
              </a:rPr>
              <a:t> Propriedades da Transformada-z</a:t>
            </a:r>
            <a:endParaRPr lang="pt-PT" sz="2800" b="0"/>
          </a:p>
        </p:txBody>
      </p:sp>
      <p:sp>
        <p:nvSpPr>
          <p:cNvPr id="9233" name="Rectangle 5"/>
          <p:cNvSpPr>
            <a:spLocks noChangeArrowheads="1"/>
          </p:cNvSpPr>
          <p:nvPr/>
        </p:nvSpPr>
        <p:spPr bwMode="auto">
          <a:xfrm>
            <a:off x="0" y="1416050"/>
            <a:ext cx="9144000" cy="64928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Linearidade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	 </a:t>
            </a:r>
            <a:r>
              <a:rPr lang="pt-PT" sz="1800" b="0"/>
              <a:t>Se X</a:t>
            </a:r>
            <a:r>
              <a:rPr lang="pt-PT" sz="1800" b="0" baseline="-25000"/>
              <a:t>1</a:t>
            </a:r>
            <a:r>
              <a:rPr lang="pt-PT" sz="1800" b="0"/>
              <a:t>(z) e X</a:t>
            </a:r>
            <a:r>
              <a:rPr lang="pt-PT" sz="1800" b="0" baseline="-25000"/>
              <a:t>2</a:t>
            </a:r>
            <a:r>
              <a:rPr lang="pt-PT" sz="1800" b="0"/>
              <a:t>(z) são respectivamente as transformadas-z de x</a:t>
            </a:r>
            <a:r>
              <a:rPr lang="pt-PT" sz="1800" b="0" baseline="-25000"/>
              <a:t>1</a:t>
            </a:r>
            <a:r>
              <a:rPr lang="pt-PT" sz="1800" b="0"/>
              <a:t>[n] e x</a:t>
            </a:r>
            <a:r>
              <a:rPr lang="pt-PT" sz="1800" b="0" baseline="-25000"/>
              <a:t>2</a:t>
            </a:r>
            <a:r>
              <a:rPr lang="pt-PT" sz="1800" b="0"/>
              <a:t>[n] com ROC R</a:t>
            </a:r>
            <a:r>
              <a:rPr lang="pt-PT" sz="1800" b="0" baseline="-25000"/>
              <a:t>1</a:t>
            </a:r>
            <a:r>
              <a:rPr lang="pt-PT" sz="1800" b="0"/>
              <a:t> e R</a:t>
            </a:r>
            <a:r>
              <a:rPr lang="pt-PT" sz="1800" b="0" baseline="-25000"/>
              <a:t>2</a:t>
            </a:r>
            <a:r>
              <a:rPr lang="pt-PT" sz="1800" b="0"/>
              <a:t> então:</a:t>
            </a:r>
            <a:r>
              <a:rPr lang="pt-PT" sz="2000" b="0">
                <a:solidFill>
                  <a:srgbClr val="00CCFF"/>
                </a:solidFill>
              </a:rPr>
              <a:t> 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graphicFrame>
        <p:nvGraphicFramePr>
          <p:cNvPr id="9218" name="Object 6"/>
          <p:cNvGraphicFramePr>
            <a:graphicFrameLocks noChangeAspect="1"/>
          </p:cNvGraphicFramePr>
          <p:nvPr/>
        </p:nvGraphicFramePr>
        <p:xfrm>
          <a:off x="1714500" y="2614613"/>
          <a:ext cx="1162050" cy="285750"/>
        </p:xfrm>
        <a:graphic>
          <a:graphicData uri="http://schemas.openxmlformats.org/presentationml/2006/ole">
            <p:oleObj spid="_x0000_s9218" name="Equation" r:id="rId3" imgW="914003" imgH="215806" progId="Equation.3">
              <p:embed/>
            </p:oleObj>
          </a:graphicData>
        </a:graphic>
      </p:graphicFrame>
      <p:sp>
        <p:nvSpPr>
          <p:cNvPr id="9234" name="Rectangle 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9219" name="Object 8"/>
          <p:cNvGraphicFramePr>
            <a:graphicFrameLocks noChangeAspect="1"/>
          </p:cNvGraphicFramePr>
          <p:nvPr/>
        </p:nvGraphicFramePr>
        <p:xfrm>
          <a:off x="4000500" y="2638425"/>
          <a:ext cx="1200150" cy="276225"/>
        </p:xfrm>
        <a:graphic>
          <a:graphicData uri="http://schemas.openxmlformats.org/presentationml/2006/ole">
            <p:oleObj spid="_x0000_s9219" name="Equation" r:id="rId4" imgW="1015559" imgH="215806" progId="Equation.3">
              <p:embed/>
            </p:oleObj>
          </a:graphicData>
        </a:graphic>
      </p:graphicFrame>
      <p:grpSp>
        <p:nvGrpSpPr>
          <p:cNvPr id="9235" name="Group 10"/>
          <p:cNvGrpSpPr>
            <a:grpSpLocks/>
          </p:cNvGrpSpPr>
          <p:nvPr/>
        </p:nvGrpSpPr>
        <p:grpSpPr bwMode="auto">
          <a:xfrm>
            <a:off x="2978150" y="2454275"/>
            <a:ext cx="952500" cy="366713"/>
            <a:chOff x="1846" y="1558"/>
            <a:chExt cx="600" cy="231"/>
          </a:xfrm>
        </p:grpSpPr>
        <p:sp>
          <p:nvSpPr>
            <p:cNvPr id="9259" name="Line 11"/>
            <p:cNvSpPr>
              <a:spLocks noChangeShapeType="1"/>
            </p:cNvSpPr>
            <p:nvPr/>
          </p:nvSpPr>
          <p:spPr bwMode="auto">
            <a:xfrm>
              <a:off x="1846" y="1774"/>
              <a:ext cx="6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9260" name="Text Box 12"/>
            <p:cNvSpPr txBox="1">
              <a:spLocks noChangeArrowheads="1"/>
            </p:cNvSpPr>
            <p:nvPr/>
          </p:nvSpPr>
          <p:spPr bwMode="auto">
            <a:xfrm>
              <a:off x="2038" y="1558"/>
              <a:ext cx="24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>
                  <a:latin typeface="Monotype Corsiva" pitchFamily="66" charset="0"/>
                </a:rPr>
                <a:t>Z</a:t>
              </a:r>
            </a:p>
          </p:txBody>
        </p:sp>
      </p:grpSp>
      <p:sp>
        <p:nvSpPr>
          <p:cNvPr id="9236" name="Rectangle 14"/>
          <p:cNvSpPr>
            <a:spLocks noChangeArrowheads="1"/>
          </p:cNvSpPr>
          <p:nvPr/>
        </p:nvSpPr>
        <p:spPr bwMode="auto">
          <a:xfrm>
            <a:off x="0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9220" name="Object 13"/>
          <p:cNvGraphicFramePr>
            <a:graphicFrameLocks noChangeAspect="1"/>
          </p:cNvGraphicFramePr>
          <p:nvPr/>
        </p:nvGraphicFramePr>
        <p:xfrm>
          <a:off x="5848350" y="2624138"/>
          <a:ext cx="2105025" cy="276225"/>
        </p:xfrm>
        <a:graphic>
          <a:graphicData uri="http://schemas.openxmlformats.org/presentationml/2006/ole">
            <p:oleObj spid="_x0000_s9220" name="Equation" r:id="rId5" imgW="1904174" imgH="215806" progId="Equation.3">
              <p:embed/>
            </p:oleObj>
          </a:graphicData>
        </a:graphic>
      </p:graphicFrame>
      <p:sp>
        <p:nvSpPr>
          <p:cNvPr id="9237" name="Rectangle 15"/>
          <p:cNvSpPr>
            <a:spLocks noChangeArrowheads="1"/>
          </p:cNvSpPr>
          <p:nvPr/>
        </p:nvSpPr>
        <p:spPr bwMode="auto">
          <a:xfrm>
            <a:off x="0" y="3108325"/>
            <a:ext cx="9144000" cy="47783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Deslocamento no tempo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	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sp>
        <p:nvSpPr>
          <p:cNvPr id="9238" name="Rectangle 17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9221" name="Object 16"/>
          <p:cNvGraphicFramePr>
            <a:graphicFrameLocks noChangeAspect="1"/>
          </p:cNvGraphicFramePr>
          <p:nvPr/>
        </p:nvGraphicFramePr>
        <p:xfrm>
          <a:off x="1838325" y="3676650"/>
          <a:ext cx="733425" cy="295275"/>
        </p:xfrm>
        <a:graphic>
          <a:graphicData uri="http://schemas.openxmlformats.org/presentationml/2006/ole">
            <p:oleObj spid="_x0000_s9221" name="Equation" r:id="rId6" imgW="571252" imgH="228501" progId="Equation.3">
              <p:embed/>
            </p:oleObj>
          </a:graphicData>
        </a:graphic>
      </p:graphicFrame>
      <p:sp>
        <p:nvSpPr>
          <p:cNvPr id="9239" name="Rectangle 19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9222" name="Object 18"/>
          <p:cNvGraphicFramePr>
            <a:graphicFrameLocks noChangeAspect="1"/>
          </p:cNvGraphicFramePr>
          <p:nvPr/>
        </p:nvGraphicFramePr>
        <p:xfrm>
          <a:off x="3895725" y="3676650"/>
          <a:ext cx="790575" cy="304800"/>
        </p:xfrm>
        <a:graphic>
          <a:graphicData uri="http://schemas.openxmlformats.org/presentationml/2006/ole">
            <p:oleObj spid="_x0000_s9222" name="Equation" r:id="rId7" imgW="583947" imgH="228501" progId="Equation.3">
              <p:embed/>
            </p:oleObj>
          </a:graphicData>
        </a:graphic>
      </p:graphicFrame>
      <p:grpSp>
        <p:nvGrpSpPr>
          <p:cNvPr id="9240" name="Group 20"/>
          <p:cNvGrpSpPr>
            <a:grpSpLocks/>
          </p:cNvGrpSpPr>
          <p:nvPr/>
        </p:nvGrpSpPr>
        <p:grpSpPr bwMode="auto">
          <a:xfrm>
            <a:off x="2717800" y="3498850"/>
            <a:ext cx="952500" cy="366713"/>
            <a:chOff x="1846" y="1558"/>
            <a:chExt cx="600" cy="231"/>
          </a:xfrm>
        </p:grpSpPr>
        <p:sp>
          <p:nvSpPr>
            <p:cNvPr id="9257" name="Line 21"/>
            <p:cNvSpPr>
              <a:spLocks noChangeShapeType="1"/>
            </p:cNvSpPr>
            <p:nvPr/>
          </p:nvSpPr>
          <p:spPr bwMode="auto">
            <a:xfrm>
              <a:off x="1846" y="1774"/>
              <a:ext cx="6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9258" name="Text Box 22"/>
            <p:cNvSpPr txBox="1">
              <a:spLocks noChangeArrowheads="1"/>
            </p:cNvSpPr>
            <p:nvPr/>
          </p:nvSpPr>
          <p:spPr bwMode="auto">
            <a:xfrm>
              <a:off x="2038" y="1558"/>
              <a:ext cx="24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>
                  <a:latin typeface="Monotype Corsiva" pitchFamily="66" charset="0"/>
                </a:rPr>
                <a:t>Z</a:t>
              </a:r>
            </a:p>
          </p:txBody>
        </p:sp>
      </p:grpSp>
      <p:sp>
        <p:nvSpPr>
          <p:cNvPr id="9241" name="Rectangle 24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9223" name="Object 23"/>
          <p:cNvGraphicFramePr>
            <a:graphicFrameLocks noChangeAspect="1"/>
          </p:cNvGraphicFramePr>
          <p:nvPr/>
        </p:nvGraphicFramePr>
        <p:xfrm>
          <a:off x="5041900" y="3724275"/>
          <a:ext cx="908050" cy="228600"/>
        </p:xfrm>
        <a:graphic>
          <a:graphicData uri="http://schemas.openxmlformats.org/presentationml/2006/ole">
            <p:oleObj spid="_x0000_s9223" name="Equation" r:id="rId8" imgW="965160" imgH="228600" progId="Equation.3">
              <p:embed/>
            </p:oleObj>
          </a:graphicData>
        </a:graphic>
      </p:graphicFrame>
      <p:sp>
        <p:nvSpPr>
          <p:cNvPr id="9242" name="Rectangle 26"/>
          <p:cNvSpPr>
            <a:spLocks noChangeArrowheads="1"/>
          </p:cNvSpPr>
          <p:nvPr/>
        </p:nvSpPr>
        <p:spPr bwMode="auto">
          <a:xfrm>
            <a:off x="0" y="314325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243" name="Text Box 27"/>
          <p:cNvSpPr txBox="1">
            <a:spLocks noChangeArrowheads="1"/>
          </p:cNvSpPr>
          <p:nvPr/>
        </p:nvSpPr>
        <p:spPr bwMode="auto">
          <a:xfrm>
            <a:off x="5743575" y="3657600"/>
            <a:ext cx="273367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 b="0"/>
              <a:t>Excepto possivelmente z=0 ou z=</a:t>
            </a:r>
            <a:r>
              <a:rPr lang="en-US" sz="1400" b="0">
                <a:cs typeface="Times New Roman" pitchFamily="18" charset="0"/>
              </a:rPr>
              <a:t>∞</a:t>
            </a:r>
          </a:p>
        </p:txBody>
      </p:sp>
      <p:sp>
        <p:nvSpPr>
          <p:cNvPr id="9244" name="Rectangle 28"/>
          <p:cNvSpPr>
            <a:spLocks noChangeArrowheads="1"/>
          </p:cNvSpPr>
          <p:nvPr/>
        </p:nvSpPr>
        <p:spPr bwMode="auto">
          <a:xfrm>
            <a:off x="0" y="4181475"/>
            <a:ext cx="9144000" cy="47783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Deslocamento na frequência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	</a:t>
            </a:r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 sz="1800" b="0"/>
          </a:p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endParaRPr lang="pt-PT"/>
          </a:p>
        </p:txBody>
      </p:sp>
      <p:sp>
        <p:nvSpPr>
          <p:cNvPr id="9245" name="Rectangle 30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9224" name="Object 29"/>
          <p:cNvGraphicFramePr>
            <a:graphicFrameLocks noChangeAspect="1"/>
          </p:cNvGraphicFramePr>
          <p:nvPr/>
        </p:nvGraphicFramePr>
        <p:xfrm>
          <a:off x="1800225" y="4772025"/>
          <a:ext cx="704850" cy="295275"/>
        </p:xfrm>
        <a:graphic>
          <a:graphicData uri="http://schemas.openxmlformats.org/presentationml/2006/ole">
            <p:oleObj spid="_x0000_s9224" name="Equation" r:id="rId9" imgW="571252" imgH="228501" progId="Equation.3">
              <p:embed/>
            </p:oleObj>
          </a:graphicData>
        </a:graphic>
      </p:graphicFrame>
      <p:sp>
        <p:nvSpPr>
          <p:cNvPr id="9246" name="Rectangle 32"/>
          <p:cNvSpPr>
            <a:spLocks noChangeArrowheads="1"/>
          </p:cNvSpPr>
          <p:nvPr/>
        </p:nvSpPr>
        <p:spPr bwMode="auto">
          <a:xfrm>
            <a:off x="0" y="331470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9225" name="Object 31"/>
          <p:cNvGraphicFramePr>
            <a:graphicFrameLocks noChangeAspect="1"/>
          </p:cNvGraphicFramePr>
          <p:nvPr/>
        </p:nvGraphicFramePr>
        <p:xfrm>
          <a:off x="3905250" y="4800600"/>
          <a:ext cx="819150" cy="266700"/>
        </p:xfrm>
        <a:graphic>
          <a:graphicData uri="http://schemas.openxmlformats.org/presentationml/2006/ole">
            <p:oleObj spid="_x0000_s9225" name="Equation" r:id="rId10" imgW="634725" imgH="228501" progId="Equation.3">
              <p:embed/>
            </p:oleObj>
          </a:graphicData>
        </a:graphic>
      </p:graphicFrame>
      <p:grpSp>
        <p:nvGrpSpPr>
          <p:cNvPr id="9247" name="Group 33"/>
          <p:cNvGrpSpPr>
            <a:grpSpLocks/>
          </p:cNvGrpSpPr>
          <p:nvPr/>
        </p:nvGrpSpPr>
        <p:grpSpPr bwMode="auto">
          <a:xfrm>
            <a:off x="2676525" y="4619625"/>
            <a:ext cx="952500" cy="366713"/>
            <a:chOff x="1846" y="1558"/>
            <a:chExt cx="600" cy="231"/>
          </a:xfrm>
        </p:grpSpPr>
        <p:sp>
          <p:nvSpPr>
            <p:cNvPr id="9255" name="Line 34"/>
            <p:cNvSpPr>
              <a:spLocks noChangeShapeType="1"/>
            </p:cNvSpPr>
            <p:nvPr/>
          </p:nvSpPr>
          <p:spPr bwMode="auto">
            <a:xfrm>
              <a:off x="1846" y="1774"/>
              <a:ext cx="6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9256" name="Text Box 35"/>
            <p:cNvSpPr txBox="1">
              <a:spLocks noChangeArrowheads="1"/>
            </p:cNvSpPr>
            <p:nvPr/>
          </p:nvSpPr>
          <p:spPr bwMode="auto">
            <a:xfrm>
              <a:off x="2038" y="1558"/>
              <a:ext cx="24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>
                  <a:latin typeface="Monotype Corsiva" pitchFamily="66" charset="0"/>
                </a:rPr>
                <a:t>Z</a:t>
              </a:r>
            </a:p>
          </p:txBody>
        </p:sp>
      </p:grpSp>
      <p:graphicFrame>
        <p:nvGraphicFramePr>
          <p:cNvPr id="9226" name="Object 36"/>
          <p:cNvGraphicFramePr>
            <a:graphicFrameLocks noChangeAspect="1"/>
          </p:cNvGraphicFramePr>
          <p:nvPr/>
        </p:nvGraphicFramePr>
        <p:xfrm>
          <a:off x="5105400" y="4826000"/>
          <a:ext cx="908050" cy="228600"/>
        </p:xfrm>
        <a:graphic>
          <a:graphicData uri="http://schemas.openxmlformats.org/presentationml/2006/ole">
            <p:oleObj spid="_x0000_s9226" name="Equation" r:id="rId11" imgW="965160" imgH="228600" progId="Equation.3">
              <p:embed/>
            </p:oleObj>
          </a:graphicData>
        </a:graphic>
      </p:graphicFrame>
      <p:sp>
        <p:nvSpPr>
          <p:cNvPr id="9248" name="Rectangle 37"/>
          <p:cNvSpPr>
            <a:spLocks noChangeArrowheads="1"/>
          </p:cNvSpPr>
          <p:nvPr/>
        </p:nvSpPr>
        <p:spPr bwMode="auto">
          <a:xfrm>
            <a:off x="0" y="5216525"/>
            <a:ext cx="9144000" cy="35401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marL="1371600" lvl="2" indent="-457200">
              <a:lnSpc>
                <a:spcPct val="90000"/>
              </a:lnSpc>
              <a:spcBef>
                <a:spcPct val="20000"/>
              </a:spcBef>
            </a:pPr>
            <a:r>
              <a:rPr lang="pt-PT" sz="2000" b="0">
                <a:solidFill>
                  <a:srgbClr val="00CCFF"/>
                </a:solidFill>
              </a:rPr>
              <a:t>Inversão do eixo dos tempos</a:t>
            </a:r>
            <a:endParaRPr lang="pt-PT"/>
          </a:p>
        </p:txBody>
      </p:sp>
      <p:sp>
        <p:nvSpPr>
          <p:cNvPr id="9249" name="Rectangle 39"/>
          <p:cNvSpPr>
            <a:spLocks noChangeArrowheads="1"/>
          </p:cNvSpPr>
          <p:nvPr/>
        </p:nvSpPr>
        <p:spPr bwMode="auto">
          <a:xfrm>
            <a:off x="0" y="331946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9227" name="Object 38"/>
          <p:cNvGraphicFramePr>
            <a:graphicFrameLocks noChangeAspect="1"/>
          </p:cNvGraphicFramePr>
          <p:nvPr/>
        </p:nvGraphicFramePr>
        <p:xfrm>
          <a:off x="1781175" y="5767388"/>
          <a:ext cx="590550" cy="304800"/>
        </p:xfrm>
        <a:graphic>
          <a:graphicData uri="http://schemas.openxmlformats.org/presentationml/2006/ole">
            <p:oleObj spid="_x0000_s9227" name="Equation" r:id="rId12" imgW="393359" imgH="215713" progId="Equation.3">
              <p:embed/>
            </p:oleObj>
          </a:graphicData>
        </a:graphic>
      </p:graphicFrame>
      <p:grpSp>
        <p:nvGrpSpPr>
          <p:cNvPr id="9250" name="Group 40"/>
          <p:cNvGrpSpPr>
            <a:grpSpLocks/>
          </p:cNvGrpSpPr>
          <p:nvPr/>
        </p:nvGrpSpPr>
        <p:grpSpPr bwMode="auto">
          <a:xfrm>
            <a:off x="2540000" y="5635625"/>
            <a:ext cx="952500" cy="366713"/>
            <a:chOff x="1846" y="1558"/>
            <a:chExt cx="600" cy="231"/>
          </a:xfrm>
        </p:grpSpPr>
        <p:sp>
          <p:nvSpPr>
            <p:cNvPr id="9253" name="Line 41"/>
            <p:cNvSpPr>
              <a:spLocks noChangeShapeType="1"/>
            </p:cNvSpPr>
            <p:nvPr/>
          </p:nvSpPr>
          <p:spPr bwMode="auto">
            <a:xfrm>
              <a:off x="1846" y="1774"/>
              <a:ext cx="6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9254" name="Text Box 42"/>
            <p:cNvSpPr txBox="1">
              <a:spLocks noChangeArrowheads="1"/>
            </p:cNvSpPr>
            <p:nvPr/>
          </p:nvSpPr>
          <p:spPr bwMode="auto">
            <a:xfrm>
              <a:off x="2038" y="1558"/>
              <a:ext cx="24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800">
                  <a:latin typeface="Monotype Corsiva" pitchFamily="66" charset="0"/>
                </a:rPr>
                <a:t>Z</a:t>
              </a:r>
            </a:p>
          </p:txBody>
        </p:sp>
      </p:grpSp>
      <p:sp>
        <p:nvSpPr>
          <p:cNvPr id="9251" name="Rectangle 44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9228" name="Object 43"/>
          <p:cNvGraphicFramePr>
            <a:graphicFrameLocks noChangeAspect="1"/>
          </p:cNvGraphicFramePr>
          <p:nvPr/>
        </p:nvGraphicFramePr>
        <p:xfrm>
          <a:off x="3705225" y="5729288"/>
          <a:ext cx="638175" cy="447675"/>
        </p:xfrm>
        <a:graphic>
          <a:graphicData uri="http://schemas.openxmlformats.org/presentationml/2006/ole">
            <p:oleObj spid="_x0000_s9228" name="Equation" r:id="rId13" imgW="418918" imgH="431613" progId="Equation.3">
              <p:embed/>
            </p:oleObj>
          </a:graphicData>
        </a:graphic>
      </p:graphicFrame>
      <p:sp>
        <p:nvSpPr>
          <p:cNvPr id="9252" name="Rectangle 46"/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graphicFrame>
        <p:nvGraphicFramePr>
          <p:cNvPr id="9229" name="Object 45"/>
          <p:cNvGraphicFramePr>
            <a:graphicFrameLocks noChangeAspect="1"/>
          </p:cNvGraphicFramePr>
          <p:nvPr/>
        </p:nvGraphicFramePr>
        <p:xfrm>
          <a:off x="4848225" y="5738813"/>
          <a:ext cx="723900" cy="428625"/>
        </p:xfrm>
        <a:graphic>
          <a:graphicData uri="http://schemas.openxmlformats.org/presentationml/2006/ole">
            <p:oleObj spid="_x0000_s9229" name="Equation" r:id="rId14" imgW="723586" imgH="431613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PT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PT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10396</TotalTime>
  <Words>639</Words>
  <Application>Microsoft Office PowerPoint</Application>
  <PresentationFormat>Apresentação no Ecrã (4:3)</PresentationFormat>
  <Paragraphs>112</Paragraphs>
  <Slides>12</Slides>
  <Notes>0</Notes>
  <HiddenSlides>0</HiddenSlides>
  <MMClips>0</MMClips>
  <ScaleCrop>false</ScaleCrop>
  <HeadingPairs>
    <vt:vector size="8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incorporados</vt:lpstr>
      </vt:variant>
      <vt:variant>
        <vt:i4>3</vt:i4>
      </vt:variant>
      <vt:variant>
        <vt:lpstr>Títulos dos diapositivos</vt:lpstr>
      </vt:variant>
      <vt:variant>
        <vt:i4>12</vt:i4>
      </vt:variant>
    </vt:vector>
  </HeadingPairs>
  <TitlesOfParts>
    <vt:vector size="19" baseType="lpstr">
      <vt:lpstr>Times New Roman</vt:lpstr>
      <vt:lpstr>Arial</vt:lpstr>
      <vt:lpstr>Monotype Corsiva</vt:lpstr>
      <vt:lpstr>Default Design</vt:lpstr>
      <vt:lpstr>Microsoft Equation 3.0</vt:lpstr>
      <vt:lpstr>Microsoft Editor de Equações 3.0</vt:lpstr>
      <vt:lpstr>Image Document</vt:lpstr>
      <vt:lpstr>Diapositivo 93</vt:lpstr>
      <vt:lpstr>Diapositivo 94</vt:lpstr>
      <vt:lpstr>Diapositivo 95</vt:lpstr>
      <vt:lpstr>Diapositivo 96</vt:lpstr>
      <vt:lpstr>Diapositivo 97</vt:lpstr>
      <vt:lpstr>Diapositivo 98</vt:lpstr>
      <vt:lpstr>Diapositivo 99</vt:lpstr>
      <vt:lpstr>Diapositivo 100</vt:lpstr>
      <vt:lpstr>Diapositivo 101</vt:lpstr>
      <vt:lpstr>Diapositivo 102</vt:lpstr>
      <vt:lpstr>Diapositivo 103</vt:lpstr>
      <vt:lpstr>Diapositivo 104</vt:lpstr>
    </vt:vector>
  </TitlesOfParts>
  <Company>Protocolo MS-FCCN/2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INTERRUPÇÕES</dc:title>
  <dc:creator>Universidade do Minho</dc:creator>
  <cp:lastModifiedBy>Utilizador</cp:lastModifiedBy>
  <cp:revision>1264</cp:revision>
  <dcterms:created xsi:type="dcterms:W3CDTF">2002-10-03T09:31:50Z</dcterms:created>
  <dcterms:modified xsi:type="dcterms:W3CDTF">2020-11-25T18:18:10Z</dcterms:modified>
</cp:coreProperties>
</file>

<file path=docProps/thumbnail.jpeg>
</file>